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1"/>
  </p:sldMasterIdLst>
  <p:notesMasterIdLst>
    <p:notesMasterId r:id="rId22"/>
  </p:notesMasterIdLst>
  <p:sldIdLst>
    <p:sldId id="256" r:id="rId2"/>
    <p:sldId id="338" r:id="rId3"/>
    <p:sldId id="339" r:id="rId4"/>
    <p:sldId id="276" r:id="rId5"/>
    <p:sldId id="260" r:id="rId6"/>
    <p:sldId id="264" r:id="rId7"/>
    <p:sldId id="267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1" r:id="rId16"/>
    <p:sldId id="350" r:id="rId17"/>
    <p:sldId id="352" r:id="rId18"/>
    <p:sldId id="353" r:id="rId19"/>
    <p:sldId id="354" r:id="rId20"/>
    <p:sldId id="35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Gilroy" panose="020B0604020202020204" charset="-52"/>
      <p:regular r:id="rId31"/>
    </p:embeddedFont>
    <p:embeddedFont>
      <p:font typeface="Gilroy Bold" panose="00000800000000000000" charset="-52"/>
      <p:bold r:id="rId32"/>
    </p:embeddedFont>
    <p:embeddedFont>
      <p:font typeface="Gilroy Medium" panose="00000600000000000000" charset="-52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аглавный слайд" id="{791432BE-B182-4C74-B7EF-7CE55D2855B5}">
          <p14:sldIdLst>
            <p14:sldId id="256"/>
          </p14:sldIdLst>
        </p14:section>
        <p14:section name="о Группе &quot;Эталон&quot;" id="{9520DA5A-B120-45EA-B177-6A494FF1E0C8}">
          <p14:sldIdLst>
            <p14:sldId id="338"/>
            <p14:sldId id="339"/>
          </p14:sldIdLst>
        </p14:section>
        <p14:section name="Содержание" id="{64F8711E-C9D7-42F8-BA88-13FD2E9754D0}">
          <p14:sldIdLst>
            <p14:sldId id="276"/>
            <p14:sldId id="260"/>
          </p14:sldIdLst>
        </p14:section>
        <p14:section name="Большой объем текста в колонках" id="{8EF2C7D2-2B51-40CD-BBD9-5CF250D3F4D0}">
          <p14:sldIdLst>
            <p14:sldId id="264"/>
            <p14:sldId id="267"/>
            <p14:sldId id="343"/>
            <p14:sldId id="344"/>
            <p14:sldId id="345"/>
            <p14:sldId id="346"/>
            <p14:sldId id="347"/>
            <p14:sldId id="348"/>
            <p14:sldId id="349"/>
            <p14:sldId id="351"/>
            <p14:sldId id="350"/>
            <p14:sldId id="352"/>
            <p14:sldId id="353"/>
            <p14:sldId id="354"/>
            <p14:sldId id="355"/>
          </p14:sldIdLst>
        </p14:section>
        <p14:section name="Варианты размещения текста" id="{83758CA5-3515-4D1F-9F43-5CA22B4505CB}">
          <p14:sldIdLst/>
        </p14:section>
        <p14:section name="Изображения с текстовым блоком" id="{EBB41577-06A9-4979-A690-44A51B223441}">
          <p14:sldIdLst/>
        </p14:section>
        <p14:section name="Структура Группы «Эталон»" id="{3A76B407-3B61-4A68-9DC0-5BDC6E35842B}">
          <p14:sldIdLst/>
        </p14:section>
        <p14:section name="Проекты" id="{89FC8D20-BA82-48AD-8B80-E64911F10D5D}">
          <p14:sldIdLst/>
        </p14:section>
        <p14:section name="Таблицы" id="{26E72402-6B8E-48A1-B1EB-68F06DC0E15E}">
          <p14:sldIdLst/>
        </p14:section>
        <p14:section name="Таймлайн табличный" id="{C979CCAA-B902-4E48-9B91-3CE3315714FF}">
          <p14:sldIdLst/>
        </p14:section>
        <p14:section name="Таймлайн по периодам на одном слайде" id="{EAC797AA-D079-4074-A804-58182876A6F0}">
          <p14:sldIdLst/>
        </p14:section>
        <p14:section name="Таймлайн разбитый на несколько слайдов с анимацией" id="{D579768D-07F0-49AD-91EB-5F3CC2E43596}">
          <p14:sldIdLst/>
        </p14:section>
        <p14:section name="Поинты" id="{05369EED-A918-4616-873A-2CE5B82C6E6A}">
          <p14:sldIdLst/>
        </p14:section>
        <p14:section name="Диаграммы и инфоргафика" id="{44F6063B-8459-4AA3-B79F-11C1D693E2F7}">
          <p14:sldIdLst/>
        </p14:section>
        <p14:section name="Иконки" id="{4D1F54B8-CEC4-4FF4-AB1B-0F9DE5A4004D}">
          <p14:sldIdLst/>
        </p14:section>
        <p14:section name="Карты" id="{FDBDFB77-0AF0-4659-B864-914C8DABEF9B}">
          <p14:sldIdLst/>
        </p14:section>
        <p14:section name="Мокапы" id="{1C3E88E0-590C-4F19-84B0-E67F47302CCB}">
          <p14:sldIdLst/>
        </p14:section>
        <p14:section name="Цифры" id="{378E3948-9E16-463E-A488-3E08424D1149}">
          <p14:sldIdLst/>
        </p14:section>
        <p14:section name="Контакты" id="{9B63E32F-7D03-4883-9B53-606B09454FE0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88E"/>
    <a:srgbClr val="636364"/>
    <a:srgbClr val="818FC0"/>
    <a:srgbClr val="949494"/>
    <a:srgbClr val="8C9BC6"/>
    <a:srgbClr val="CB2D17"/>
    <a:srgbClr val="B94D97"/>
    <a:srgbClr val="DCA6CB"/>
    <a:srgbClr val="EDD2E5"/>
    <a:srgbClr val="C6C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00" autoAdjust="0"/>
    <p:restoredTop sz="94660"/>
  </p:normalViewPr>
  <p:slideViewPr>
    <p:cSldViewPr snapToGrid="0">
      <p:cViewPr>
        <p:scale>
          <a:sx n="65" d="100"/>
          <a:sy n="65" d="100"/>
        </p:scale>
        <p:origin x="-68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692EC-B362-4E4F-A384-B061863CA82E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10D9C-C474-44A1-9C8D-AC36CE66B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83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03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7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1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620500" y="6492875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3B9C1-656F-4A25-93F8-4DA03ABA6BA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8779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53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77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5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74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3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1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3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09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7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9958F-980C-490E-B4EF-C429398D7337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061AE-D237-4806-8080-B71D8F02D5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2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2" t="7503" r="-1" b="10707"/>
          <a:stretch/>
        </p:blipFill>
        <p:spPr>
          <a:xfrm>
            <a:off x="-2106" y="-1"/>
            <a:ext cx="7418708" cy="6850713"/>
          </a:xfrm>
          <a:prstGeom prst="rect">
            <a:avLst/>
          </a:prstGeom>
        </p:spPr>
      </p:pic>
      <p:sp>
        <p:nvSpPr>
          <p:cNvPr id="25" name="Полилиния 24"/>
          <p:cNvSpPr/>
          <p:nvPr/>
        </p:nvSpPr>
        <p:spPr>
          <a:xfrm>
            <a:off x="-2106" y="0"/>
            <a:ext cx="12194106" cy="6875567"/>
          </a:xfrm>
          <a:custGeom>
            <a:avLst/>
            <a:gdLst>
              <a:gd name="connsiteX0" fmla="*/ 16 w 12194106"/>
              <a:gd name="connsiteY0" fmla="*/ 6857349 h 6874917"/>
              <a:gd name="connsiteX1" fmla="*/ 2736966 w 12194106"/>
              <a:gd name="connsiteY1" fmla="*/ 6857349 h 6874917"/>
              <a:gd name="connsiteX2" fmla="*/ 0 w 12194106"/>
              <a:gd name="connsiteY2" fmla="*/ 6874917 h 6874917"/>
              <a:gd name="connsiteX3" fmla="*/ 0 w 12194106"/>
              <a:gd name="connsiteY3" fmla="*/ 0 h 6874917"/>
              <a:gd name="connsiteX4" fmla="*/ 12194106 w 12194106"/>
              <a:gd name="connsiteY4" fmla="*/ 0 h 6874917"/>
              <a:gd name="connsiteX5" fmla="*/ 12194106 w 12194106"/>
              <a:gd name="connsiteY5" fmla="*/ 6857349 h 6874917"/>
              <a:gd name="connsiteX6" fmla="*/ 2736966 w 12194106"/>
              <a:gd name="connsiteY6" fmla="*/ 6857349 h 6874917"/>
              <a:gd name="connsiteX7" fmla="*/ 4715396 w 12194106"/>
              <a:gd name="connsiteY7" fmla="*/ 6844650 h 6874917"/>
              <a:gd name="connsiteX8" fmla="*/ 5459933 w 12194106"/>
              <a:gd name="connsiteY8" fmla="*/ 6349350 h 6874917"/>
              <a:gd name="connsiteX9" fmla="*/ 7018858 w 12194106"/>
              <a:gd name="connsiteY9" fmla="*/ 2352025 h 6874917"/>
              <a:gd name="connsiteX10" fmla="*/ 6771986 w 12194106"/>
              <a:gd name="connsiteY10" fmla="*/ 153739 h 6874917"/>
              <a:gd name="connsiteX11" fmla="*/ 6715445 w 12194106"/>
              <a:gd name="connsiteY11" fmla="*/ 10792 h 6874917"/>
              <a:gd name="connsiteX12" fmla="*/ 1518246 w 12194106"/>
              <a:gd name="connsiteY12" fmla="*/ 1143 h 6874917"/>
              <a:gd name="connsiteX13" fmla="*/ 6350 w 12194106"/>
              <a:gd name="connsiteY13" fmla="*/ 1 h 6874917"/>
              <a:gd name="connsiteX14" fmla="*/ 3175 w 12194106"/>
              <a:gd name="connsiteY14" fmla="*/ 3437459 h 6874917"/>
              <a:gd name="connsiteX15" fmla="*/ 16 w 12194106"/>
              <a:gd name="connsiteY15" fmla="*/ 6857349 h 6874917"/>
              <a:gd name="connsiteX16" fmla="*/ 0 w 12194106"/>
              <a:gd name="connsiteY16" fmla="*/ 6857349 h 687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4106" h="6874917">
                <a:moveTo>
                  <a:pt x="16" y="6857349"/>
                </a:moveTo>
                <a:lnTo>
                  <a:pt x="2736966" y="6857349"/>
                </a:lnTo>
                <a:lnTo>
                  <a:pt x="0" y="6874917"/>
                </a:lnTo>
                <a:close/>
                <a:moveTo>
                  <a:pt x="0" y="0"/>
                </a:moveTo>
                <a:lnTo>
                  <a:pt x="12194106" y="0"/>
                </a:lnTo>
                <a:lnTo>
                  <a:pt x="12194106" y="6857349"/>
                </a:lnTo>
                <a:lnTo>
                  <a:pt x="2736966" y="6857349"/>
                </a:lnTo>
                <a:lnTo>
                  <a:pt x="4715396" y="6844650"/>
                </a:lnTo>
                <a:cubicBezTo>
                  <a:pt x="4810117" y="6842004"/>
                  <a:pt x="5215987" y="6820308"/>
                  <a:pt x="5459933" y="6349350"/>
                </a:cubicBezTo>
                <a:cubicBezTo>
                  <a:pt x="5807860" y="5454000"/>
                  <a:pt x="6651087" y="3301085"/>
                  <a:pt x="7018858" y="2352025"/>
                </a:cubicBezTo>
                <a:cubicBezTo>
                  <a:pt x="7375136" y="1432623"/>
                  <a:pt x="7352501" y="1613214"/>
                  <a:pt x="6771986" y="153739"/>
                </a:cubicBezTo>
                <a:lnTo>
                  <a:pt x="6715445" y="10792"/>
                </a:lnTo>
                <a:lnTo>
                  <a:pt x="1518246" y="1143"/>
                </a:lnTo>
                <a:lnTo>
                  <a:pt x="6350" y="1"/>
                </a:lnTo>
                <a:cubicBezTo>
                  <a:pt x="6350" y="1142646"/>
                  <a:pt x="4763" y="2290052"/>
                  <a:pt x="3175" y="3437459"/>
                </a:cubicBezTo>
                <a:lnTo>
                  <a:pt x="16" y="6857349"/>
                </a:lnTo>
                <a:lnTo>
                  <a:pt x="0" y="6857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50" y="267950"/>
            <a:ext cx="1530779" cy="488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4051" y="3406398"/>
            <a:ext cx="5103693" cy="129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ru-RU" sz="2400" dirty="0">
                <a:solidFill>
                  <a:srgbClr val="1A388E"/>
                </a:solidFill>
                <a:latin typeface="Gilroy Bold" panose="00000800000000000000" pitchFamily="50" charset="-52"/>
              </a:rPr>
              <a:t>КОМПЛЕКСНОЕ ОБСЛУЖИВАНИЕ </a:t>
            </a:r>
          </a:p>
          <a:p>
            <a:pPr algn="r">
              <a:lnSpc>
                <a:spcPts val="5000"/>
              </a:lnSpc>
            </a:pPr>
            <a:r>
              <a:rPr lang="ru-RU" sz="2400" dirty="0">
                <a:solidFill>
                  <a:srgbClr val="1A388E"/>
                </a:solidFill>
                <a:latin typeface="Gilroy Bold" panose="00000800000000000000" pitchFamily="50" charset="-52"/>
              </a:rPr>
              <a:t>ЖК ЦЕНТРАЛЬНЫЙ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73792" y="6167438"/>
            <a:ext cx="967882" cy="3190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0">
                <a:srgbClr val="1A388E"/>
              </a:gs>
              <a:gs pos="100000">
                <a:srgbClr val="B94D97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Gilroy Medium" panose="00000600000000000000" pitchFamily="50" charset="-52"/>
              </a:rPr>
              <a:t>1</a:t>
            </a:r>
            <a:r>
              <a:rPr lang="ru-RU" sz="1100" dirty="0">
                <a:solidFill>
                  <a:schemeClr val="bg1"/>
                </a:solidFill>
                <a:latin typeface="Gilroy Medium" panose="00000600000000000000" pitchFamily="50" charset="-52"/>
              </a:rPr>
              <a:t>6</a:t>
            </a:r>
            <a:r>
              <a:rPr lang="en-US" sz="1100" dirty="0">
                <a:solidFill>
                  <a:schemeClr val="bg1"/>
                </a:solidFill>
                <a:latin typeface="Gilroy Medium" panose="00000600000000000000" pitchFamily="50" charset="-52"/>
              </a:rPr>
              <a:t>.</a:t>
            </a:r>
            <a:r>
              <a:rPr lang="ru-RU" sz="1100" dirty="0">
                <a:solidFill>
                  <a:schemeClr val="bg1"/>
                </a:solidFill>
                <a:latin typeface="Gilroy Medium" panose="00000600000000000000" pitchFamily="50" charset="-52"/>
              </a:rPr>
              <a:t>09.</a:t>
            </a:r>
            <a:r>
              <a:rPr lang="en-US" sz="1100" dirty="0">
                <a:solidFill>
                  <a:schemeClr val="bg1"/>
                </a:solidFill>
                <a:latin typeface="Gilroy Medium" panose="00000600000000000000" pitchFamily="50" charset="-52"/>
              </a:rPr>
              <a:t>2022</a:t>
            </a:r>
            <a:endParaRPr lang="ru-RU" sz="1100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671513" y="-5938"/>
            <a:ext cx="3129280" cy="6856650"/>
          </a:xfrm>
          <a:custGeom>
            <a:avLst/>
            <a:gdLst>
              <a:gd name="connsiteX0" fmla="*/ 6713593 w 7802898"/>
              <a:gd name="connsiteY0" fmla="*/ 12089 h 6858650"/>
              <a:gd name="connsiteX1" fmla="*/ 7392988 w 7802898"/>
              <a:gd name="connsiteY1" fmla="*/ 13350 h 6858650"/>
              <a:gd name="connsiteX2" fmla="*/ 7521575 w 7802898"/>
              <a:gd name="connsiteY2" fmla="*/ 2372375 h 6858650"/>
              <a:gd name="connsiteX3" fmla="*/ 5543550 w 7802898"/>
              <a:gd name="connsiteY3" fmla="*/ 6369700 h 6858650"/>
              <a:gd name="connsiteX4" fmla="*/ 4679951 w 7802898"/>
              <a:gd name="connsiteY4" fmla="*/ 6850712 h 6858650"/>
              <a:gd name="connsiteX5" fmla="*/ 552450 w 7802898"/>
              <a:gd name="connsiteY5" fmla="*/ 6858650 h 6858650"/>
              <a:gd name="connsiteX6" fmla="*/ 552450 w 7802898"/>
              <a:gd name="connsiteY6" fmla="*/ 6856512 h 6858650"/>
              <a:gd name="connsiteX7" fmla="*/ 4713288 w 7802898"/>
              <a:gd name="connsiteY7" fmla="*/ 6845300 h 6858650"/>
              <a:gd name="connsiteX8" fmla="*/ 5457825 w 7802898"/>
              <a:gd name="connsiteY8" fmla="*/ 6350000 h 6858650"/>
              <a:gd name="connsiteX9" fmla="*/ 7016750 w 7802898"/>
              <a:gd name="connsiteY9" fmla="*/ 2352675 h 6858650"/>
              <a:gd name="connsiteX10" fmla="*/ 6769878 w 7802898"/>
              <a:gd name="connsiteY10" fmla="*/ 154389 h 6858650"/>
              <a:gd name="connsiteX11" fmla="*/ 557439 w 7802898"/>
              <a:gd name="connsiteY11" fmla="*/ 659 h 6858650"/>
              <a:gd name="connsiteX12" fmla="*/ 6711951 w 7802898"/>
              <a:gd name="connsiteY12" fmla="*/ 7938 h 6858650"/>
              <a:gd name="connsiteX13" fmla="*/ 6713593 w 7802898"/>
              <a:gd name="connsiteY13" fmla="*/ 12089 h 6858650"/>
              <a:gd name="connsiteX14" fmla="*/ 552450 w 7802898"/>
              <a:gd name="connsiteY14" fmla="*/ 650 h 6858650"/>
              <a:gd name="connsiteX15" fmla="*/ 557439 w 7802898"/>
              <a:gd name="connsiteY15" fmla="*/ 659 h 6858650"/>
              <a:gd name="connsiteX16" fmla="*/ 552450 w 7802898"/>
              <a:gd name="connsiteY16" fmla="*/ 653 h 6858650"/>
              <a:gd name="connsiteX17" fmla="*/ 0 w 7802898"/>
              <a:gd name="connsiteY17" fmla="*/ 0 h 6858650"/>
              <a:gd name="connsiteX18" fmla="*/ 552450 w 7802898"/>
              <a:gd name="connsiteY18" fmla="*/ 653 h 6858650"/>
              <a:gd name="connsiteX19" fmla="*/ 552450 w 7802898"/>
              <a:gd name="connsiteY19" fmla="*/ 6856512 h 6858650"/>
              <a:gd name="connsiteX20" fmla="*/ 0 w 7802898"/>
              <a:gd name="connsiteY20" fmla="*/ 6858000 h 6858650"/>
              <a:gd name="connsiteX0" fmla="*/ 6713593 w 7802898"/>
              <a:gd name="connsiteY0" fmla="*/ 12089 h 6858650"/>
              <a:gd name="connsiteX1" fmla="*/ 7392988 w 7802898"/>
              <a:gd name="connsiteY1" fmla="*/ 13350 h 6858650"/>
              <a:gd name="connsiteX2" fmla="*/ 7521575 w 7802898"/>
              <a:gd name="connsiteY2" fmla="*/ 2372375 h 6858650"/>
              <a:gd name="connsiteX3" fmla="*/ 5543550 w 7802898"/>
              <a:gd name="connsiteY3" fmla="*/ 6369700 h 6858650"/>
              <a:gd name="connsiteX4" fmla="*/ 4679951 w 7802898"/>
              <a:gd name="connsiteY4" fmla="*/ 6850712 h 6858650"/>
              <a:gd name="connsiteX5" fmla="*/ 552450 w 7802898"/>
              <a:gd name="connsiteY5" fmla="*/ 6858650 h 6858650"/>
              <a:gd name="connsiteX6" fmla="*/ 552450 w 7802898"/>
              <a:gd name="connsiteY6" fmla="*/ 6856512 h 6858650"/>
              <a:gd name="connsiteX7" fmla="*/ 4713288 w 7802898"/>
              <a:gd name="connsiteY7" fmla="*/ 6845300 h 6858650"/>
              <a:gd name="connsiteX8" fmla="*/ 5457825 w 7802898"/>
              <a:gd name="connsiteY8" fmla="*/ 6350000 h 6858650"/>
              <a:gd name="connsiteX9" fmla="*/ 7016750 w 7802898"/>
              <a:gd name="connsiteY9" fmla="*/ 2352675 h 6858650"/>
              <a:gd name="connsiteX10" fmla="*/ 6769878 w 7802898"/>
              <a:gd name="connsiteY10" fmla="*/ 154389 h 6858650"/>
              <a:gd name="connsiteX11" fmla="*/ 6713593 w 7802898"/>
              <a:gd name="connsiteY11" fmla="*/ 12089 h 6858650"/>
              <a:gd name="connsiteX12" fmla="*/ 557439 w 7802898"/>
              <a:gd name="connsiteY12" fmla="*/ 659 h 6858650"/>
              <a:gd name="connsiteX13" fmla="*/ 6711951 w 7802898"/>
              <a:gd name="connsiteY13" fmla="*/ 7938 h 6858650"/>
              <a:gd name="connsiteX14" fmla="*/ 6713593 w 7802898"/>
              <a:gd name="connsiteY14" fmla="*/ 12089 h 6858650"/>
              <a:gd name="connsiteX15" fmla="*/ 557439 w 7802898"/>
              <a:gd name="connsiteY15" fmla="*/ 659 h 6858650"/>
              <a:gd name="connsiteX16" fmla="*/ 552450 w 7802898"/>
              <a:gd name="connsiteY16" fmla="*/ 650 h 6858650"/>
              <a:gd name="connsiteX17" fmla="*/ 557439 w 7802898"/>
              <a:gd name="connsiteY17" fmla="*/ 659 h 6858650"/>
              <a:gd name="connsiteX18" fmla="*/ 552450 w 7802898"/>
              <a:gd name="connsiteY18" fmla="*/ 653 h 6858650"/>
              <a:gd name="connsiteX19" fmla="*/ 552450 w 7802898"/>
              <a:gd name="connsiteY19" fmla="*/ 650 h 6858650"/>
              <a:gd name="connsiteX20" fmla="*/ 0 w 7802898"/>
              <a:gd name="connsiteY20" fmla="*/ 0 h 6858650"/>
              <a:gd name="connsiteX21" fmla="*/ 552450 w 7802898"/>
              <a:gd name="connsiteY21" fmla="*/ 6856512 h 6858650"/>
              <a:gd name="connsiteX22" fmla="*/ 0 w 7802898"/>
              <a:gd name="connsiteY22" fmla="*/ 6858000 h 6858650"/>
              <a:gd name="connsiteX23" fmla="*/ 0 w 7802898"/>
              <a:gd name="connsiteY23" fmla="*/ 0 h 6858650"/>
              <a:gd name="connsiteX0" fmla="*/ 6713593 w 7802898"/>
              <a:gd name="connsiteY0" fmla="*/ 11439 h 6858000"/>
              <a:gd name="connsiteX1" fmla="*/ 7392988 w 7802898"/>
              <a:gd name="connsiteY1" fmla="*/ 12700 h 6858000"/>
              <a:gd name="connsiteX2" fmla="*/ 7521575 w 7802898"/>
              <a:gd name="connsiteY2" fmla="*/ 2371725 h 6858000"/>
              <a:gd name="connsiteX3" fmla="*/ 5543550 w 7802898"/>
              <a:gd name="connsiteY3" fmla="*/ 6369050 h 6858000"/>
              <a:gd name="connsiteX4" fmla="*/ 4679951 w 7802898"/>
              <a:gd name="connsiteY4" fmla="*/ 6850062 h 6858000"/>
              <a:gd name="connsiteX5" fmla="*/ 552450 w 7802898"/>
              <a:gd name="connsiteY5" fmla="*/ 6858000 h 6858000"/>
              <a:gd name="connsiteX6" fmla="*/ 552450 w 7802898"/>
              <a:gd name="connsiteY6" fmla="*/ 6855862 h 6858000"/>
              <a:gd name="connsiteX7" fmla="*/ 4713288 w 7802898"/>
              <a:gd name="connsiteY7" fmla="*/ 6844650 h 6858000"/>
              <a:gd name="connsiteX8" fmla="*/ 5457825 w 7802898"/>
              <a:gd name="connsiteY8" fmla="*/ 6349350 h 6858000"/>
              <a:gd name="connsiteX9" fmla="*/ 7016750 w 7802898"/>
              <a:gd name="connsiteY9" fmla="*/ 2352025 h 6858000"/>
              <a:gd name="connsiteX10" fmla="*/ 6769878 w 7802898"/>
              <a:gd name="connsiteY10" fmla="*/ 153739 h 6858000"/>
              <a:gd name="connsiteX11" fmla="*/ 6713593 w 7802898"/>
              <a:gd name="connsiteY11" fmla="*/ 11439 h 6858000"/>
              <a:gd name="connsiteX12" fmla="*/ 557439 w 7802898"/>
              <a:gd name="connsiteY12" fmla="*/ 9 h 6858000"/>
              <a:gd name="connsiteX13" fmla="*/ 6711951 w 7802898"/>
              <a:gd name="connsiteY13" fmla="*/ 7288 h 6858000"/>
              <a:gd name="connsiteX14" fmla="*/ 6713593 w 7802898"/>
              <a:gd name="connsiteY14" fmla="*/ 11439 h 6858000"/>
              <a:gd name="connsiteX15" fmla="*/ 557439 w 7802898"/>
              <a:gd name="connsiteY15" fmla="*/ 9 h 6858000"/>
              <a:gd name="connsiteX16" fmla="*/ 552450 w 7802898"/>
              <a:gd name="connsiteY16" fmla="*/ 0 h 6858000"/>
              <a:gd name="connsiteX17" fmla="*/ 557439 w 7802898"/>
              <a:gd name="connsiteY17" fmla="*/ 9 h 6858000"/>
              <a:gd name="connsiteX18" fmla="*/ 552450 w 7802898"/>
              <a:gd name="connsiteY18" fmla="*/ 3 h 6858000"/>
              <a:gd name="connsiteX19" fmla="*/ 552450 w 7802898"/>
              <a:gd name="connsiteY19" fmla="*/ 0 h 6858000"/>
              <a:gd name="connsiteX20" fmla="*/ 0 w 7802898"/>
              <a:gd name="connsiteY20" fmla="*/ 6857350 h 6858000"/>
              <a:gd name="connsiteX21" fmla="*/ 552450 w 7802898"/>
              <a:gd name="connsiteY21" fmla="*/ 6855862 h 6858000"/>
              <a:gd name="connsiteX22" fmla="*/ 0 w 7802898"/>
              <a:gd name="connsiteY22" fmla="*/ 6857350 h 6858000"/>
              <a:gd name="connsiteX0" fmla="*/ 6161143 w 7250448"/>
              <a:gd name="connsiteY0" fmla="*/ 11439 h 6858000"/>
              <a:gd name="connsiteX1" fmla="*/ 6840538 w 7250448"/>
              <a:gd name="connsiteY1" fmla="*/ 12700 h 6858000"/>
              <a:gd name="connsiteX2" fmla="*/ 6969125 w 7250448"/>
              <a:gd name="connsiteY2" fmla="*/ 2371725 h 6858000"/>
              <a:gd name="connsiteX3" fmla="*/ 4991100 w 7250448"/>
              <a:gd name="connsiteY3" fmla="*/ 6369050 h 6858000"/>
              <a:gd name="connsiteX4" fmla="*/ 4127501 w 7250448"/>
              <a:gd name="connsiteY4" fmla="*/ 6850062 h 6858000"/>
              <a:gd name="connsiteX5" fmla="*/ 0 w 7250448"/>
              <a:gd name="connsiteY5" fmla="*/ 6858000 h 6858000"/>
              <a:gd name="connsiteX6" fmla="*/ 0 w 7250448"/>
              <a:gd name="connsiteY6" fmla="*/ 6855862 h 6858000"/>
              <a:gd name="connsiteX7" fmla="*/ 4160838 w 7250448"/>
              <a:gd name="connsiteY7" fmla="*/ 6844650 h 6858000"/>
              <a:gd name="connsiteX8" fmla="*/ 4905375 w 7250448"/>
              <a:gd name="connsiteY8" fmla="*/ 6349350 h 6858000"/>
              <a:gd name="connsiteX9" fmla="*/ 6464300 w 7250448"/>
              <a:gd name="connsiteY9" fmla="*/ 2352025 h 6858000"/>
              <a:gd name="connsiteX10" fmla="*/ 6217428 w 7250448"/>
              <a:gd name="connsiteY10" fmla="*/ 153739 h 6858000"/>
              <a:gd name="connsiteX11" fmla="*/ 6161143 w 7250448"/>
              <a:gd name="connsiteY11" fmla="*/ 11439 h 6858000"/>
              <a:gd name="connsiteX12" fmla="*/ 4989 w 7250448"/>
              <a:gd name="connsiteY12" fmla="*/ 9 h 6858000"/>
              <a:gd name="connsiteX13" fmla="*/ 6159501 w 7250448"/>
              <a:gd name="connsiteY13" fmla="*/ 7288 h 6858000"/>
              <a:gd name="connsiteX14" fmla="*/ 6161143 w 7250448"/>
              <a:gd name="connsiteY14" fmla="*/ 11439 h 6858000"/>
              <a:gd name="connsiteX15" fmla="*/ 4989 w 7250448"/>
              <a:gd name="connsiteY15" fmla="*/ 9 h 6858000"/>
              <a:gd name="connsiteX16" fmla="*/ 0 w 7250448"/>
              <a:gd name="connsiteY16" fmla="*/ 0 h 6858000"/>
              <a:gd name="connsiteX17" fmla="*/ 4989 w 7250448"/>
              <a:gd name="connsiteY17" fmla="*/ 9 h 6858000"/>
              <a:gd name="connsiteX18" fmla="*/ 0 w 7250448"/>
              <a:gd name="connsiteY18" fmla="*/ 3 h 6858000"/>
              <a:gd name="connsiteX19" fmla="*/ 0 w 7250448"/>
              <a:gd name="connsiteY19" fmla="*/ 0 h 6858000"/>
              <a:gd name="connsiteX0" fmla="*/ 6161143 w 7250448"/>
              <a:gd name="connsiteY0" fmla="*/ 11439 h 6858000"/>
              <a:gd name="connsiteX1" fmla="*/ 6840538 w 7250448"/>
              <a:gd name="connsiteY1" fmla="*/ 12700 h 6858000"/>
              <a:gd name="connsiteX2" fmla="*/ 6969125 w 7250448"/>
              <a:gd name="connsiteY2" fmla="*/ 2371725 h 6858000"/>
              <a:gd name="connsiteX3" fmla="*/ 4991100 w 7250448"/>
              <a:gd name="connsiteY3" fmla="*/ 6369050 h 6858000"/>
              <a:gd name="connsiteX4" fmla="*/ 4127501 w 7250448"/>
              <a:gd name="connsiteY4" fmla="*/ 6850062 h 6858000"/>
              <a:gd name="connsiteX5" fmla="*/ 0 w 7250448"/>
              <a:gd name="connsiteY5" fmla="*/ 6858000 h 6858000"/>
              <a:gd name="connsiteX6" fmla="*/ 4160838 w 7250448"/>
              <a:gd name="connsiteY6" fmla="*/ 6844650 h 6858000"/>
              <a:gd name="connsiteX7" fmla="*/ 4905375 w 7250448"/>
              <a:gd name="connsiteY7" fmla="*/ 6349350 h 6858000"/>
              <a:gd name="connsiteX8" fmla="*/ 6464300 w 7250448"/>
              <a:gd name="connsiteY8" fmla="*/ 2352025 h 6858000"/>
              <a:gd name="connsiteX9" fmla="*/ 6217428 w 7250448"/>
              <a:gd name="connsiteY9" fmla="*/ 153739 h 6858000"/>
              <a:gd name="connsiteX10" fmla="*/ 6161143 w 7250448"/>
              <a:gd name="connsiteY10" fmla="*/ 11439 h 6858000"/>
              <a:gd name="connsiteX11" fmla="*/ 4989 w 7250448"/>
              <a:gd name="connsiteY11" fmla="*/ 9 h 6858000"/>
              <a:gd name="connsiteX12" fmla="*/ 6159501 w 7250448"/>
              <a:gd name="connsiteY12" fmla="*/ 7288 h 6858000"/>
              <a:gd name="connsiteX13" fmla="*/ 6161143 w 7250448"/>
              <a:gd name="connsiteY13" fmla="*/ 11439 h 6858000"/>
              <a:gd name="connsiteX14" fmla="*/ 4989 w 7250448"/>
              <a:gd name="connsiteY14" fmla="*/ 9 h 6858000"/>
              <a:gd name="connsiteX15" fmla="*/ 0 w 7250448"/>
              <a:gd name="connsiteY15" fmla="*/ 0 h 6858000"/>
              <a:gd name="connsiteX16" fmla="*/ 4989 w 7250448"/>
              <a:gd name="connsiteY16" fmla="*/ 9 h 6858000"/>
              <a:gd name="connsiteX17" fmla="*/ 0 w 7250448"/>
              <a:gd name="connsiteY17" fmla="*/ 3 h 6858000"/>
              <a:gd name="connsiteX18" fmla="*/ 0 w 7250448"/>
              <a:gd name="connsiteY18" fmla="*/ 0 h 6858000"/>
              <a:gd name="connsiteX0" fmla="*/ 6161143 w 7250448"/>
              <a:gd name="connsiteY0" fmla="*/ 11439 h 6850062"/>
              <a:gd name="connsiteX1" fmla="*/ 6840538 w 7250448"/>
              <a:gd name="connsiteY1" fmla="*/ 12700 h 6850062"/>
              <a:gd name="connsiteX2" fmla="*/ 6969125 w 7250448"/>
              <a:gd name="connsiteY2" fmla="*/ 2371725 h 6850062"/>
              <a:gd name="connsiteX3" fmla="*/ 4991100 w 7250448"/>
              <a:gd name="connsiteY3" fmla="*/ 6369050 h 6850062"/>
              <a:gd name="connsiteX4" fmla="*/ 4127501 w 7250448"/>
              <a:gd name="connsiteY4" fmla="*/ 6850062 h 6850062"/>
              <a:gd name="connsiteX5" fmla="*/ 4160838 w 7250448"/>
              <a:gd name="connsiteY5" fmla="*/ 6844650 h 6850062"/>
              <a:gd name="connsiteX6" fmla="*/ 4905375 w 7250448"/>
              <a:gd name="connsiteY6" fmla="*/ 6349350 h 6850062"/>
              <a:gd name="connsiteX7" fmla="*/ 6464300 w 7250448"/>
              <a:gd name="connsiteY7" fmla="*/ 2352025 h 6850062"/>
              <a:gd name="connsiteX8" fmla="*/ 6217428 w 7250448"/>
              <a:gd name="connsiteY8" fmla="*/ 153739 h 6850062"/>
              <a:gd name="connsiteX9" fmla="*/ 6161143 w 7250448"/>
              <a:gd name="connsiteY9" fmla="*/ 11439 h 6850062"/>
              <a:gd name="connsiteX10" fmla="*/ 4989 w 7250448"/>
              <a:gd name="connsiteY10" fmla="*/ 9 h 6850062"/>
              <a:gd name="connsiteX11" fmla="*/ 6159501 w 7250448"/>
              <a:gd name="connsiteY11" fmla="*/ 7288 h 6850062"/>
              <a:gd name="connsiteX12" fmla="*/ 6161143 w 7250448"/>
              <a:gd name="connsiteY12" fmla="*/ 11439 h 6850062"/>
              <a:gd name="connsiteX13" fmla="*/ 4989 w 7250448"/>
              <a:gd name="connsiteY13" fmla="*/ 9 h 6850062"/>
              <a:gd name="connsiteX14" fmla="*/ 0 w 7250448"/>
              <a:gd name="connsiteY14" fmla="*/ 0 h 6850062"/>
              <a:gd name="connsiteX15" fmla="*/ 4989 w 7250448"/>
              <a:gd name="connsiteY15" fmla="*/ 9 h 6850062"/>
              <a:gd name="connsiteX16" fmla="*/ 0 w 7250448"/>
              <a:gd name="connsiteY16" fmla="*/ 3 h 6850062"/>
              <a:gd name="connsiteX17" fmla="*/ 0 w 7250448"/>
              <a:gd name="connsiteY17" fmla="*/ 0 h 6850062"/>
              <a:gd name="connsiteX0" fmla="*/ 6161143 w 7250448"/>
              <a:gd name="connsiteY0" fmla="*/ 11436 h 6850059"/>
              <a:gd name="connsiteX1" fmla="*/ 6840538 w 7250448"/>
              <a:gd name="connsiteY1" fmla="*/ 12697 h 6850059"/>
              <a:gd name="connsiteX2" fmla="*/ 6969125 w 7250448"/>
              <a:gd name="connsiteY2" fmla="*/ 2371722 h 6850059"/>
              <a:gd name="connsiteX3" fmla="*/ 4991100 w 7250448"/>
              <a:gd name="connsiteY3" fmla="*/ 6369047 h 6850059"/>
              <a:gd name="connsiteX4" fmla="*/ 4127501 w 7250448"/>
              <a:gd name="connsiteY4" fmla="*/ 6850059 h 6850059"/>
              <a:gd name="connsiteX5" fmla="*/ 4160838 w 7250448"/>
              <a:gd name="connsiteY5" fmla="*/ 6844647 h 6850059"/>
              <a:gd name="connsiteX6" fmla="*/ 4905375 w 7250448"/>
              <a:gd name="connsiteY6" fmla="*/ 6349347 h 6850059"/>
              <a:gd name="connsiteX7" fmla="*/ 6464300 w 7250448"/>
              <a:gd name="connsiteY7" fmla="*/ 2352022 h 6850059"/>
              <a:gd name="connsiteX8" fmla="*/ 6217428 w 7250448"/>
              <a:gd name="connsiteY8" fmla="*/ 153736 h 6850059"/>
              <a:gd name="connsiteX9" fmla="*/ 6161143 w 7250448"/>
              <a:gd name="connsiteY9" fmla="*/ 11436 h 6850059"/>
              <a:gd name="connsiteX10" fmla="*/ 4989 w 7250448"/>
              <a:gd name="connsiteY10" fmla="*/ 6 h 6850059"/>
              <a:gd name="connsiteX11" fmla="*/ 6159501 w 7250448"/>
              <a:gd name="connsiteY11" fmla="*/ 7285 h 6850059"/>
              <a:gd name="connsiteX12" fmla="*/ 6161143 w 7250448"/>
              <a:gd name="connsiteY12" fmla="*/ 11436 h 6850059"/>
              <a:gd name="connsiteX13" fmla="*/ 4989 w 7250448"/>
              <a:gd name="connsiteY13" fmla="*/ 6 h 6850059"/>
              <a:gd name="connsiteX14" fmla="*/ 0 w 7250448"/>
              <a:gd name="connsiteY14" fmla="*/ 0 h 6850059"/>
              <a:gd name="connsiteX15" fmla="*/ 4989 w 7250448"/>
              <a:gd name="connsiteY15" fmla="*/ 6 h 6850059"/>
              <a:gd name="connsiteX16" fmla="*/ 0 w 7250448"/>
              <a:gd name="connsiteY16" fmla="*/ 0 h 6850059"/>
              <a:gd name="connsiteX0" fmla="*/ 6156154 w 7245459"/>
              <a:gd name="connsiteY0" fmla="*/ 11430 h 6850053"/>
              <a:gd name="connsiteX1" fmla="*/ 6835549 w 7245459"/>
              <a:gd name="connsiteY1" fmla="*/ 12691 h 6850053"/>
              <a:gd name="connsiteX2" fmla="*/ 6964136 w 7245459"/>
              <a:gd name="connsiteY2" fmla="*/ 2371716 h 6850053"/>
              <a:gd name="connsiteX3" fmla="*/ 4986111 w 7245459"/>
              <a:gd name="connsiteY3" fmla="*/ 6369041 h 6850053"/>
              <a:gd name="connsiteX4" fmla="*/ 4122512 w 7245459"/>
              <a:gd name="connsiteY4" fmla="*/ 6850053 h 6850053"/>
              <a:gd name="connsiteX5" fmla="*/ 4155849 w 7245459"/>
              <a:gd name="connsiteY5" fmla="*/ 6844641 h 6850053"/>
              <a:gd name="connsiteX6" fmla="*/ 4900386 w 7245459"/>
              <a:gd name="connsiteY6" fmla="*/ 6349341 h 6850053"/>
              <a:gd name="connsiteX7" fmla="*/ 6459311 w 7245459"/>
              <a:gd name="connsiteY7" fmla="*/ 2352016 h 6850053"/>
              <a:gd name="connsiteX8" fmla="*/ 6212439 w 7245459"/>
              <a:gd name="connsiteY8" fmla="*/ 153730 h 6850053"/>
              <a:gd name="connsiteX9" fmla="*/ 6156154 w 7245459"/>
              <a:gd name="connsiteY9" fmla="*/ 11430 h 6850053"/>
              <a:gd name="connsiteX10" fmla="*/ 0 w 7245459"/>
              <a:gd name="connsiteY10" fmla="*/ 0 h 6850053"/>
              <a:gd name="connsiteX11" fmla="*/ 6154512 w 7245459"/>
              <a:gd name="connsiteY11" fmla="*/ 7279 h 6850053"/>
              <a:gd name="connsiteX12" fmla="*/ 6156154 w 7245459"/>
              <a:gd name="connsiteY12" fmla="*/ 11430 h 6850053"/>
              <a:gd name="connsiteX13" fmla="*/ 0 w 7245459"/>
              <a:gd name="connsiteY13" fmla="*/ 0 h 6850053"/>
              <a:gd name="connsiteX0" fmla="*/ 2033642 w 3122947"/>
              <a:gd name="connsiteY0" fmla="*/ 4151 h 6842774"/>
              <a:gd name="connsiteX1" fmla="*/ 2713037 w 3122947"/>
              <a:gd name="connsiteY1" fmla="*/ 5412 h 6842774"/>
              <a:gd name="connsiteX2" fmla="*/ 2841624 w 3122947"/>
              <a:gd name="connsiteY2" fmla="*/ 2364437 h 6842774"/>
              <a:gd name="connsiteX3" fmla="*/ 863599 w 3122947"/>
              <a:gd name="connsiteY3" fmla="*/ 6361762 h 6842774"/>
              <a:gd name="connsiteX4" fmla="*/ 0 w 3122947"/>
              <a:gd name="connsiteY4" fmla="*/ 6842774 h 6842774"/>
              <a:gd name="connsiteX5" fmla="*/ 33337 w 3122947"/>
              <a:gd name="connsiteY5" fmla="*/ 6837362 h 6842774"/>
              <a:gd name="connsiteX6" fmla="*/ 777874 w 3122947"/>
              <a:gd name="connsiteY6" fmla="*/ 6342062 h 6842774"/>
              <a:gd name="connsiteX7" fmla="*/ 2336799 w 3122947"/>
              <a:gd name="connsiteY7" fmla="*/ 2344737 h 6842774"/>
              <a:gd name="connsiteX8" fmla="*/ 2089927 w 3122947"/>
              <a:gd name="connsiteY8" fmla="*/ 146451 h 6842774"/>
              <a:gd name="connsiteX9" fmla="*/ 2033642 w 3122947"/>
              <a:gd name="connsiteY9" fmla="*/ 4151 h 6842774"/>
              <a:gd name="connsiteX10" fmla="*/ 2033642 w 3122947"/>
              <a:gd name="connsiteY10" fmla="*/ 4151 h 6842774"/>
              <a:gd name="connsiteX11" fmla="*/ 2032000 w 3122947"/>
              <a:gd name="connsiteY11" fmla="*/ 0 h 6842774"/>
              <a:gd name="connsiteX12" fmla="*/ 2033642 w 3122947"/>
              <a:gd name="connsiteY12" fmla="*/ 4151 h 684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2947" h="6842774">
                <a:moveTo>
                  <a:pt x="2033642" y="4151"/>
                </a:moveTo>
                <a:lnTo>
                  <a:pt x="2713037" y="5412"/>
                </a:lnTo>
                <a:cubicBezTo>
                  <a:pt x="3178174" y="1638420"/>
                  <a:pt x="3283214" y="1495546"/>
                  <a:pt x="2841624" y="2364437"/>
                </a:cubicBezTo>
                <a:cubicBezTo>
                  <a:pt x="2400034" y="3233328"/>
                  <a:pt x="1282963" y="5499749"/>
                  <a:pt x="863599" y="6361762"/>
                </a:cubicBezTo>
                <a:cubicBezTo>
                  <a:pt x="619653" y="6832720"/>
                  <a:pt x="156634" y="6840128"/>
                  <a:pt x="0" y="6842774"/>
                </a:cubicBezTo>
                <a:lnTo>
                  <a:pt x="33337" y="6837362"/>
                </a:lnTo>
                <a:cubicBezTo>
                  <a:pt x="128058" y="6834716"/>
                  <a:pt x="533928" y="6813020"/>
                  <a:pt x="777874" y="6342062"/>
                </a:cubicBezTo>
                <a:lnTo>
                  <a:pt x="2336799" y="2344737"/>
                </a:lnTo>
                <a:cubicBezTo>
                  <a:pt x="2693077" y="1425335"/>
                  <a:pt x="2670442" y="1605926"/>
                  <a:pt x="2089927" y="146451"/>
                </a:cubicBezTo>
                <a:lnTo>
                  <a:pt x="2033642" y="4151"/>
                </a:lnTo>
                <a:close/>
                <a:moveTo>
                  <a:pt x="2033642" y="4151"/>
                </a:moveTo>
                <a:lnTo>
                  <a:pt x="2032000" y="0"/>
                </a:lnTo>
                <a:lnTo>
                  <a:pt x="2033642" y="4151"/>
                </a:lnTo>
                <a:close/>
              </a:path>
            </a:pathLst>
          </a:custGeom>
          <a:gradFill>
            <a:gsLst>
              <a:gs pos="40000">
                <a:srgbClr val="1A388E"/>
              </a:gs>
              <a:gs pos="100000">
                <a:srgbClr val="B94D97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4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Провайдеры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08743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endParaRPr lang="ru-RU" sz="900" dirty="0">
              <a:solidFill>
                <a:srgbClr val="63636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10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1599" y="1327356"/>
            <a:ext cx="101763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>
                <a:solidFill>
                  <a:srgbClr val="1A388E"/>
                </a:solidFill>
              </a:rPr>
              <a:t>Общедомовым имуществом владеют все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собственники помещений дома в силу закона</a:t>
            </a:r>
          </a:p>
          <a:p>
            <a:r>
              <a:rPr lang="ru-RU" sz="1400" dirty="0">
                <a:solidFill>
                  <a:srgbClr val="1A388E"/>
                </a:solidFill>
              </a:rPr>
              <a:t>(п. 1 ч. 1 ст. 36 Жилищного кодекса РФ</a:t>
            </a:r>
            <a:r>
              <a:rPr lang="ru-RU" sz="1400" dirty="0" smtClean="0">
                <a:solidFill>
                  <a:srgbClr val="1A388E"/>
                </a:solidFill>
              </a:rPr>
              <a:t>).</a:t>
            </a:r>
            <a:endParaRPr lang="ru-RU" sz="1400" dirty="0">
              <a:solidFill>
                <a:srgbClr val="1A388E"/>
              </a:solidFill>
            </a:endParaRPr>
          </a:p>
          <a:p>
            <a:r>
              <a:rPr lang="ru-RU" sz="1400" dirty="0">
                <a:solidFill>
                  <a:srgbClr val="1A388E"/>
                </a:solidFill>
              </a:rPr>
              <a:t>2</a:t>
            </a:r>
            <a:r>
              <a:rPr lang="en-US" sz="1400" dirty="0">
                <a:solidFill>
                  <a:srgbClr val="1A388E"/>
                </a:solidFill>
              </a:rPr>
              <a:t>. </a:t>
            </a:r>
            <a:r>
              <a:rPr lang="ru-RU" sz="1400" dirty="0">
                <a:solidFill>
                  <a:srgbClr val="1A388E"/>
                </a:solidFill>
              </a:rPr>
              <a:t>Согласно </a:t>
            </a:r>
            <a:r>
              <a:rPr lang="ru-RU" sz="1400" dirty="0" err="1">
                <a:solidFill>
                  <a:srgbClr val="1A388E"/>
                </a:solidFill>
              </a:rPr>
              <a:t>пп</a:t>
            </a:r>
            <a:r>
              <a:rPr lang="ru-RU" sz="1400" dirty="0">
                <a:solidFill>
                  <a:srgbClr val="1A388E"/>
                </a:solidFill>
              </a:rPr>
              <a:t>. 3; 3.1 части 2 ст. 44 Жилищного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кодекса РФ, к компетенции общего собрания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собственников помещений в МКД относятся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вопросы по использованию общего имущества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собственников </a:t>
            </a:r>
            <a:r>
              <a:rPr lang="ru-RU" sz="1400" dirty="0" smtClean="0">
                <a:solidFill>
                  <a:srgbClr val="1A388E"/>
                </a:solidFill>
              </a:rPr>
              <a:t>помещений.</a:t>
            </a:r>
            <a:endParaRPr lang="ru-RU" sz="1400" dirty="0">
              <a:solidFill>
                <a:srgbClr val="1A388E"/>
              </a:solidFill>
            </a:endParaRPr>
          </a:p>
          <a:p>
            <a:r>
              <a:rPr lang="ru-RU" sz="1400" dirty="0" smtClean="0">
                <a:solidFill>
                  <a:srgbClr val="1A388E"/>
                </a:solidFill>
              </a:rPr>
              <a:t>3</a:t>
            </a:r>
            <a:r>
              <a:rPr lang="ru-RU" sz="1400" dirty="0">
                <a:solidFill>
                  <a:srgbClr val="1A388E"/>
                </a:solidFill>
              </a:rPr>
              <a:t>. В соответствии с ч. 1 ст. 46 Жилищного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кодекса РФ, данные решения принимаются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квалифицированным большинством. </a:t>
            </a:r>
          </a:p>
          <a:p>
            <a:r>
              <a:rPr lang="ru-RU" sz="1400" b="1" dirty="0">
                <a:solidFill>
                  <a:srgbClr val="1A388E"/>
                </a:solidFill>
              </a:rPr>
              <a:t>Кворум составляет 2/3 от площади всех </a:t>
            </a:r>
          </a:p>
          <a:p>
            <a:r>
              <a:rPr lang="ru-RU" sz="1400" b="1" dirty="0">
                <a:solidFill>
                  <a:srgbClr val="1A388E"/>
                </a:solidFill>
              </a:rPr>
              <a:t>собственников помещений</a:t>
            </a:r>
            <a:r>
              <a:rPr lang="ru-RU" sz="1400" dirty="0" smtClean="0">
                <a:solidFill>
                  <a:srgbClr val="1A388E"/>
                </a:solidFill>
              </a:rPr>
              <a:t>.</a:t>
            </a:r>
          </a:p>
          <a:p>
            <a:pPr algn="just"/>
            <a:r>
              <a:rPr lang="ru-RU" sz="1400" dirty="0">
                <a:solidFill>
                  <a:srgbClr val="1A388E"/>
                </a:solidFill>
                <a:ea typeface="Verdana"/>
                <a:cs typeface="Arial" panose="020B0604020202020204" pitchFamily="34" charset="0"/>
                <a:sym typeface="Verdana"/>
              </a:rPr>
              <a:t>Вопрос о возможности дополнительно использовать общее имущество дома, организуя полезные сервисы и организовывая пространство для развития. Мы не злоупотребляем этим правом и бережно относимся к дому.</a:t>
            </a:r>
            <a:endParaRPr lang="ru-RU" sz="1400" dirty="0">
              <a:solidFill>
                <a:srgbClr val="1A388E"/>
              </a:solidFill>
            </a:endParaRPr>
          </a:p>
          <a:p>
            <a:pPr algn="just"/>
            <a:endParaRPr lang="ru-RU" sz="1400" dirty="0">
              <a:solidFill>
                <a:srgbClr val="1A388E"/>
              </a:solidFill>
            </a:endParaRPr>
          </a:p>
          <a:p>
            <a:pPr algn="just"/>
            <a:r>
              <a:rPr lang="ru-RU" sz="1400" dirty="0">
                <a:solidFill>
                  <a:srgbClr val="1A388E"/>
                </a:solidFill>
              </a:rPr>
              <a:t>Управляющая компания после решения собственников, заключает договора об использовании общего имущества Дома, выполняет </a:t>
            </a:r>
            <a:r>
              <a:rPr lang="ru-RU" sz="1400" dirty="0" err="1" smtClean="0">
                <a:solidFill>
                  <a:srgbClr val="1A388E"/>
                </a:solidFill>
              </a:rPr>
              <a:t>претензионно</a:t>
            </a:r>
            <a:r>
              <a:rPr lang="ru-RU" sz="1400" dirty="0" smtClean="0">
                <a:solidFill>
                  <a:srgbClr val="1A388E"/>
                </a:solidFill>
              </a:rPr>
              <a:t>-исковую </a:t>
            </a:r>
            <a:r>
              <a:rPr lang="ru-RU" sz="1400" dirty="0">
                <a:solidFill>
                  <a:srgbClr val="1A388E"/>
                </a:solidFill>
              </a:rPr>
              <a:t>деятельность, выставляет счета, при необходимости расторгает договора. Агентское вознаграждение за проделанную работу управляющей организации 10% от фактически полученной по таким договорам платы</a:t>
            </a:r>
          </a:p>
          <a:p>
            <a:endParaRPr lang="en-US" sz="1400" dirty="0">
              <a:solidFill>
                <a:srgbClr val="1A388E"/>
              </a:solidFill>
            </a:endParaRPr>
          </a:p>
          <a:p>
            <a:endParaRPr lang="en-US" sz="1400" dirty="0">
              <a:solidFill>
                <a:srgbClr val="38475B"/>
              </a:solidFill>
              <a:latin typeface="Verdana"/>
            </a:endParaRPr>
          </a:p>
        </p:txBody>
      </p:sp>
      <p:pic>
        <p:nvPicPr>
          <p:cNvPr id="11" name="Объект 2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2" y="1327356"/>
            <a:ext cx="2326991" cy="2857339"/>
          </a:xfrm>
        </p:spPr>
      </p:pic>
    </p:spTree>
    <p:extLst>
      <p:ext uri="{BB962C8B-B14F-4D97-AF65-F5344CB8AC3E}">
        <p14:creationId xmlns:p14="http://schemas.microsoft.com/office/powerpoint/2010/main" val="29751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6512277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Определение стоимости аренды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4888" y="1551543"/>
            <a:ext cx="10542764" cy="4347812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2000" dirty="0">
                <a:solidFill>
                  <a:srgbClr val="1A388E"/>
                </a:solidFill>
              </a:rPr>
              <a:t>Управляющая компания определяет среднюю рыночную стоимость </a:t>
            </a:r>
            <a:r>
              <a:rPr lang="ru-RU" sz="2000" dirty="0" smtClean="0">
                <a:solidFill>
                  <a:srgbClr val="1A388E"/>
                </a:solidFill>
              </a:rPr>
              <a:t>услуг, </a:t>
            </a:r>
            <a:r>
              <a:rPr lang="ru-RU" sz="2000" dirty="0">
                <a:solidFill>
                  <a:srgbClr val="1A388E"/>
                </a:solidFill>
              </a:rPr>
              <a:t>и самостоятельно определяет размер стоимости за использование общего имущества</a:t>
            </a:r>
            <a:r>
              <a:rPr lang="ru-RU" sz="2000" dirty="0" smtClean="0">
                <a:solidFill>
                  <a:srgbClr val="1A388E"/>
                </a:solidFill>
              </a:rPr>
              <a:t>).</a:t>
            </a:r>
            <a:endParaRPr lang="ru-RU" sz="2000" dirty="0">
              <a:solidFill>
                <a:srgbClr val="1A388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11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Объект 2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24" y="0"/>
            <a:ext cx="4168876" cy="6100011"/>
          </a:xfrm>
        </p:spPr>
      </p:pic>
    </p:spTree>
    <p:extLst>
      <p:ext uri="{BB962C8B-B14F-4D97-AF65-F5344CB8AC3E}">
        <p14:creationId xmlns:p14="http://schemas.microsoft.com/office/powerpoint/2010/main" val="13801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6379541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Ограничение количества провайдеров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08743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r>
              <a:rPr lang="ru-RU" sz="1600" dirty="0">
                <a:solidFill>
                  <a:srgbClr val="1A388E"/>
                </a:solidFill>
              </a:rPr>
              <a:t>Ограничение и утверждение количества провайдеров, которые могут подключить абонентов не более 4х, данный вопрос вынесен на голосование в связи с небольшим диаметром слаботочной трассы при </a:t>
            </a:r>
            <a:r>
              <a:rPr lang="ru-RU" sz="1600" dirty="0" smtClean="0">
                <a:solidFill>
                  <a:srgbClr val="1A388E"/>
                </a:solidFill>
              </a:rPr>
              <a:t>строительстве Дома, неконтролируемое число провайдеров может привести  к порче общедомового </a:t>
            </a:r>
            <a:r>
              <a:rPr lang="ru-RU" sz="1600" dirty="0" err="1" smtClean="0">
                <a:solidFill>
                  <a:srgbClr val="1A388E"/>
                </a:solidFill>
              </a:rPr>
              <a:t>иммущества.</a:t>
            </a:r>
            <a:r>
              <a:rPr lang="ru-RU" sz="900" dirty="0" err="1" smtClean="0">
                <a:solidFill>
                  <a:schemeClr val="bg1"/>
                </a:solidFill>
              </a:rPr>
              <a:t>наружным</a:t>
            </a:r>
            <a:r>
              <a:rPr lang="ru-RU" sz="900" dirty="0" smtClean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стенам в местах общего пользования.</a:t>
            </a:r>
            <a:endParaRPr lang="ru-RU" sz="900" dirty="0">
              <a:solidFill>
                <a:srgbClr val="63636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12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Объект 2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00" y="0"/>
            <a:ext cx="3790899" cy="6100011"/>
          </a:xfrm>
        </p:spPr>
      </p:pic>
    </p:spTree>
    <p:extLst>
      <p:ext uri="{BB962C8B-B14F-4D97-AF65-F5344CB8AC3E}">
        <p14:creationId xmlns:p14="http://schemas.microsoft.com/office/powerpoint/2010/main" val="18194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6" y="620730"/>
            <a:ext cx="7087464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Целевой фонд от аренды общего имущества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08743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400" dirty="0">
                <a:solidFill>
                  <a:srgbClr val="1A388E"/>
                </a:solidFill>
              </a:rPr>
              <a:t> Денежные средства полученные от использования общего имущества, будут копиться в целевом фонде управляющей организации и полученные средства могут быть потрачены на цели, связанные с содержанием дома, придомовой территории, приобретение объектов благоустройства после принятия соответствующего решения  на общем собрании собственников.</a:t>
            </a:r>
            <a:endParaRPr lang="ru-RU" sz="1400" dirty="0">
              <a:solidFill>
                <a:srgbClr val="1A388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13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Объект 2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00" y="0"/>
            <a:ext cx="3790899" cy="6100011"/>
          </a:xfrm>
        </p:spPr>
      </p:pic>
      <p:pic>
        <p:nvPicPr>
          <p:cNvPr id="11" name="Объект 2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01" y="0"/>
            <a:ext cx="3790899" cy="6100011"/>
          </a:xfrm>
        </p:spPr>
      </p:pic>
    </p:spTree>
    <p:extLst>
      <p:ext uri="{BB962C8B-B14F-4D97-AF65-F5344CB8AC3E}">
        <p14:creationId xmlns:p14="http://schemas.microsoft.com/office/powerpoint/2010/main" val="3750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Усиление забора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8146" y="1905504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400" dirty="0">
                <a:solidFill>
                  <a:srgbClr val="1A388E"/>
                </a:solidFill>
              </a:rPr>
              <a:t>Усиление существующего забора на территории жилого комплекса, с целью проникновения посторонних лиц на придомовую территорию. </a:t>
            </a:r>
          </a:p>
          <a:p>
            <a:pPr algn="just"/>
            <a:r>
              <a:rPr lang="ru-RU" sz="1400" dirty="0">
                <a:solidFill>
                  <a:srgbClr val="1A388E"/>
                </a:solidFill>
              </a:rPr>
              <a:t> </a:t>
            </a:r>
            <a:r>
              <a:rPr lang="ru-RU" sz="1400" dirty="0" smtClean="0">
                <a:solidFill>
                  <a:srgbClr val="1A388E"/>
                </a:solidFill>
              </a:rPr>
              <a:t>Стоимость </a:t>
            </a:r>
            <a:r>
              <a:rPr lang="ru-RU" sz="1400" dirty="0">
                <a:solidFill>
                  <a:srgbClr val="1A388E"/>
                </a:solidFill>
              </a:rPr>
              <a:t>услуги с помещения 125 руб. 20 </a:t>
            </a:r>
            <a:r>
              <a:rPr lang="ru-RU" sz="1400" dirty="0" smtClean="0">
                <a:solidFill>
                  <a:srgbClr val="1A388E"/>
                </a:solidFill>
              </a:rPr>
              <a:t>коп.</a:t>
            </a:r>
          </a:p>
          <a:p>
            <a:pPr algn="just"/>
            <a:r>
              <a:rPr lang="ru-RU" sz="1400" b="1" i="1" dirty="0" smtClean="0">
                <a:solidFill>
                  <a:srgbClr val="FF0000"/>
                </a:solidFill>
              </a:rPr>
              <a:t>Реализация данного решения и применение разового сбора возможно после принятия участия в голосовании и положительного решения собственников по данному вопросу многоквартирных домов проспект Успенский, 18, 18/1, 18/2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14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B28841A6-399F-4BFB-91B5-877EF1981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69" y="0"/>
            <a:ext cx="4888832" cy="6196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Видеонаблюдение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1200376"/>
            <a:ext cx="10542764" cy="4685041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200" dirty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достижения максимальной эффективности комплексной системы безопасности целесообразно предусмотреть наличие Единого центра управления безопасностью (Центрального поста охраны на проспекте Успенском 18, служебное помещение диспетчерский в 4 подъезде на 1 этаже). Все камеры видеонаблюдения должны транслироваться </a:t>
            </a:r>
            <a:r>
              <a:rPr lang="ru-RU" sz="1200" dirty="0" smtClean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режиме </a:t>
            </a:r>
            <a:r>
              <a:rPr lang="ru-RU" sz="1200" dirty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реального времени и незамедлительно анализироваться на </a:t>
            </a:r>
            <a:r>
              <a:rPr lang="ru-RU" sz="1200" dirty="0" smtClean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посту </a:t>
            </a:r>
            <a:r>
              <a:rPr lang="ru-RU" sz="1200" dirty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охраны. Такое решение позволит организовать централизованное управление силами и средствами охраны, объединить все составляющие системы безопасности в единый комплекс, а это, в свою очередь, позволит своевременно влиять на критическую ситуацию на объекте, оценивать опасность происходящего и принимать консолидированные меры для локализации проблем и минимизации негативных последствий.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</a:rPr>
              <a:t>Расчет стоимости монтажа системы видеонаблюдения проспект Успенский 18/2: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</a:rPr>
              <a:t>499 659 руб. (стоимость услуги без НДС)*1,2 = 599 590,8 (руб. </a:t>
            </a:r>
            <a:r>
              <a:rPr lang="ru-RU" sz="1200" dirty="0">
                <a:solidFill>
                  <a:srgbClr val="FF0000"/>
                </a:solidFill>
              </a:rPr>
              <a:t>с НДС)/144= </a:t>
            </a:r>
            <a:r>
              <a:rPr lang="ru-RU" sz="1200" dirty="0" smtClean="0">
                <a:solidFill>
                  <a:srgbClr val="FF0000"/>
                </a:solidFill>
              </a:rPr>
              <a:t>4 163,83 </a:t>
            </a:r>
            <a:r>
              <a:rPr lang="ru-RU" sz="1200" dirty="0">
                <a:solidFill>
                  <a:srgbClr val="FF0000"/>
                </a:solidFill>
              </a:rPr>
              <a:t>руб. с </a:t>
            </a:r>
            <a:r>
              <a:rPr lang="ru-RU" sz="1200" dirty="0" smtClean="0">
                <a:solidFill>
                  <a:srgbClr val="FF0000"/>
                </a:solidFill>
              </a:rPr>
              <a:t>помещения.</a:t>
            </a:r>
            <a:endParaRPr lang="ru-RU" sz="1200" dirty="0">
              <a:solidFill>
                <a:srgbClr val="FF0000"/>
              </a:solidFill>
            </a:endParaRPr>
          </a:p>
          <a:p>
            <a:pPr algn="just"/>
            <a:r>
              <a:rPr lang="ru-RU" sz="1200" b="1" i="1" dirty="0">
                <a:solidFill>
                  <a:srgbClr val="FF0000"/>
                </a:solidFill>
              </a:rPr>
              <a:t>При условии принятия положительного решения собственниками и для снижения материальной нагрузки при </a:t>
            </a:r>
            <a:r>
              <a:rPr lang="ru-RU" sz="1200" b="1" i="1" dirty="0" err="1">
                <a:solidFill>
                  <a:srgbClr val="FF0000"/>
                </a:solidFill>
              </a:rPr>
              <a:t>единоразовом</a:t>
            </a:r>
            <a:r>
              <a:rPr lang="ru-RU" sz="1200" b="1" i="1" dirty="0">
                <a:solidFill>
                  <a:srgbClr val="FF0000"/>
                </a:solidFill>
              </a:rPr>
              <a:t> сборе, сумма к начислению будет </a:t>
            </a:r>
            <a:r>
              <a:rPr lang="ru-RU" sz="1200" b="1" i="1" dirty="0" smtClean="0">
                <a:solidFill>
                  <a:srgbClr val="FF0000"/>
                </a:solidFill>
              </a:rPr>
              <a:t>разделена </a:t>
            </a:r>
            <a:r>
              <a:rPr lang="ru-RU" sz="1200" b="1" i="1" dirty="0">
                <a:solidFill>
                  <a:srgbClr val="FF0000"/>
                </a:solidFill>
              </a:rPr>
              <a:t>на 3 месяца, и после сбора денежных средств данное решение будет </a:t>
            </a:r>
            <a:r>
              <a:rPr lang="ru-RU" sz="1200" b="1" i="1" dirty="0" smtClean="0">
                <a:solidFill>
                  <a:srgbClr val="FF0000"/>
                </a:solidFill>
              </a:rPr>
              <a:t>реализовано.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15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Picture 31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3982" y="407469"/>
            <a:ext cx="4446675" cy="5762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93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Содержание системы видеонаблюдения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136" y="1342103"/>
            <a:ext cx="10542764" cy="454331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400" b="1" i="1" u="sng" dirty="0">
                <a:solidFill>
                  <a:srgbClr val="1A388E"/>
                </a:solidFill>
              </a:rPr>
              <a:t>Чтобы система видеонаблюдения исправно работала необходимо систематически ее обслуживать, а именно: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кабеля и электрики,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Чистка корпуса камер и видеорегистратора,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соединения кабеля,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программного обеспечения,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исправности элементов индексации,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жестких дисков,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правильной укладки кабеля,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 Устранение повреждение камер,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Чистка камер,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креплений,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rgbClr val="1A388E"/>
                </a:solidFill>
              </a:rPr>
              <a:t>Проверка защищенности камер.</a:t>
            </a:r>
          </a:p>
          <a:p>
            <a:pPr algn="just"/>
            <a:r>
              <a:rPr lang="ru-RU" sz="1200" dirty="0">
                <a:solidFill>
                  <a:srgbClr val="FF0000"/>
                </a:solidFill>
              </a:rPr>
              <a:t>Стоимость обслуживания системы видеонаблюдения 32 руб. с квартиры, в том числе НДС.</a:t>
            </a:r>
          </a:p>
          <a:p>
            <a:pPr algn="just"/>
            <a:r>
              <a:rPr lang="ru-RU" sz="1200" b="1" i="1" dirty="0">
                <a:solidFill>
                  <a:srgbClr val="FF0000"/>
                </a:solidFill>
              </a:rPr>
              <a:t>Начисление будут производится при условии принятия положительного решения собственниками по монтажу системы видеонаблюдения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16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Picture 31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6426" y="1342103"/>
            <a:ext cx="3897752" cy="4970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2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Реконструкция контейнерной площадки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08743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300" dirty="0" smtClean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из-за большого объема вырабатываемого мусора существующая контейнерная площадка не справляется с тем количеством ТКО и КГМ которые складируются в специально отведенном месте, предлагаем монтаж оборудования, который обеспечит потребность.</a:t>
            </a:r>
          </a:p>
          <a:p>
            <a:pPr algn="just"/>
            <a:r>
              <a:rPr lang="ru-RU" sz="1300" dirty="0" smtClean="0">
                <a:solidFill>
                  <a:srgbClr val="1A388E"/>
                </a:solidFill>
              </a:rPr>
              <a:t>Число баков рассчитывается с учетом количества проживающих и объема выбрасываемых ими ТКО. </a:t>
            </a:r>
            <a:r>
              <a:rPr lang="ru-RU" sz="1300" b="1" dirty="0" smtClean="0">
                <a:solidFill>
                  <a:srgbClr val="1A388E"/>
                </a:solidFill>
              </a:rPr>
              <a:t>На одну площадку можно поставить не больше 5 баков</a:t>
            </a:r>
            <a:r>
              <a:rPr lang="ru-RU" sz="1300" dirty="0" smtClean="0">
                <a:solidFill>
                  <a:srgbClr val="1A388E"/>
                </a:solidFill>
              </a:rPr>
              <a:t>. В жилом комплексе оборудуют несколько площадок для мусора в одном месте. Каждая должна иметь индивидуальное ограждение и не более 5 баков.</a:t>
            </a:r>
          </a:p>
          <a:p>
            <a:pPr algn="just"/>
            <a:endParaRPr lang="ru-RU" sz="1300" dirty="0" smtClean="0">
              <a:solidFill>
                <a:srgbClr val="1A388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srgbClr val="1A388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Объем в месяц перерабатываемых отходов:</a:t>
            </a:r>
          </a:p>
          <a:p>
            <a:pPr algn="just"/>
            <a:r>
              <a:rPr lang="ru-RU" sz="1300" dirty="0" smtClean="0">
                <a:solidFill>
                  <a:srgbClr val="1A388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Расчет ведется из фактически проживающих собственников, средний объем потребления в месяц 250 м3 (0,168м3 на чел.) без учета офисных помещений = 8 контейнеров + 2 на офисы которые тоже пользуются данной площадкой.</a:t>
            </a:r>
          </a:p>
          <a:p>
            <a:pPr algn="just"/>
            <a:endParaRPr lang="ru-RU" sz="1400" dirty="0"/>
          </a:p>
          <a:p>
            <a:pPr algn="just"/>
            <a:endParaRPr lang="ru-RU" sz="1300" dirty="0">
              <a:solidFill>
                <a:srgbClr val="1A388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17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ECB3841-1848-4914-8BCE-3BCE61750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8" b="28838"/>
          <a:stretch>
            <a:fillRect/>
          </a:stretch>
        </p:blipFill>
        <p:spPr>
          <a:xfrm>
            <a:off x="6961239" y="1814052"/>
            <a:ext cx="4388633" cy="38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Благоустройство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08743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r>
              <a:rPr lang="ru-RU" sz="1400" u="sng" dirty="0">
                <a:solidFill>
                  <a:srgbClr val="1A388E"/>
                </a:solidFill>
              </a:rPr>
              <a:t>Вывоз </a:t>
            </a:r>
            <a:r>
              <a:rPr lang="ru-RU" sz="1400" u="sng" dirty="0" smtClean="0">
                <a:solidFill>
                  <a:srgbClr val="1A388E"/>
                </a:solidFill>
              </a:rPr>
              <a:t>снега </a:t>
            </a:r>
            <a:r>
              <a:rPr lang="ru-RU" sz="1400" u="sng" dirty="0">
                <a:solidFill>
                  <a:srgbClr val="1A388E"/>
                </a:solidFill>
              </a:rPr>
              <a:t>в зимний </a:t>
            </a:r>
            <a:r>
              <a:rPr lang="ru-RU" sz="1400" u="sng" dirty="0" smtClean="0">
                <a:solidFill>
                  <a:srgbClr val="1A388E"/>
                </a:solidFill>
              </a:rPr>
              <a:t>период с придомовой территории проезжей части</a:t>
            </a:r>
            <a:endParaRPr lang="ru-RU" sz="1400" dirty="0">
              <a:solidFill>
                <a:srgbClr val="1A388E"/>
              </a:solidFill>
            </a:endParaRPr>
          </a:p>
          <a:p>
            <a:endParaRPr lang="ru-RU" sz="1400" u="sng" dirty="0">
              <a:solidFill>
                <a:srgbClr val="1A388E"/>
              </a:solidFill>
            </a:endParaRPr>
          </a:p>
          <a:p>
            <a:r>
              <a:rPr lang="ru-RU" sz="1400" u="sng" dirty="0">
                <a:solidFill>
                  <a:srgbClr val="1A388E"/>
                </a:solidFill>
              </a:rPr>
              <a:t>Весенне-осенние работы: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388E"/>
                </a:solidFill>
              </a:rPr>
              <a:t>Восстановление газонов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388E"/>
                </a:solidFill>
              </a:rPr>
              <a:t>Стрижка кустарников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388E"/>
                </a:solidFill>
              </a:rPr>
              <a:t>Обработка зеленых насаждений от вредителей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388E"/>
                </a:solidFill>
              </a:rPr>
              <a:t>Подкормка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388E"/>
                </a:solidFill>
              </a:rPr>
              <a:t>Посадка дополнительных кустарников и деревьев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388E"/>
                </a:solidFill>
              </a:rPr>
              <a:t>Закуп расходных материалов (песка, чернозема, дресвы, семян и т. д.) </a:t>
            </a:r>
            <a:endParaRPr lang="ru-RU" sz="1400" dirty="0" smtClean="0">
              <a:solidFill>
                <a:srgbClr val="1A388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</a:rPr>
              <a:t>Стоимость услуги 1,5 </a:t>
            </a:r>
            <a:r>
              <a:rPr lang="ru-RU" sz="1400" dirty="0" err="1" smtClean="0">
                <a:solidFill>
                  <a:srgbClr val="FF0000"/>
                </a:solidFill>
              </a:rPr>
              <a:t>руб</a:t>
            </a:r>
            <a:r>
              <a:rPr lang="ru-RU" sz="1400" dirty="0" smtClean="0">
                <a:solidFill>
                  <a:srgbClr val="FF0000"/>
                </a:solidFill>
              </a:rPr>
              <a:t>/с м2 помещения собственника, в том числе НДС.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18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Google Shape;225;p35"/>
          <p:cNvPicPr preferRelativeResize="0">
            <a:picLocks noGrp="1"/>
          </p:cNvPicPr>
          <p:nvPr>
            <p:ph sz="quarter" idx="12"/>
          </p:nvPr>
        </p:nvPicPr>
        <p:blipFill rotWithShape="1">
          <a:blip r:embed="rId4">
            <a:alphaModFix/>
          </a:blip>
          <a:srcRect l="11774" r="41776"/>
          <a:stretch/>
        </p:blipFill>
        <p:spPr>
          <a:xfrm>
            <a:off x="7146759" y="796413"/>
            <a:ext cx="4474970" cy="5089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5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Умный домофон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91746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600" dirty="0" smtClean="0">
                <a:solidFill>
                  <a:srgbClr val="1A388E"/>
                </a:solidFill>
              </a:rPr>
              <a:t>Дополнительные камеры на </a:t>
            </a:r>
            <a:r>
              <a:rPr lang="ru-RU" sz="1600" dirty="0" err="1" smtClean="0">
                <a:solidFill>
                  <a:srgbClr val="1A388E"/>
                </a:solidFill>
              </a:rPr>
              <a:t>домофонные</a:t>
            </a:r>
            <a:r>
              <a:rPr lang="ru-RU" sz="1600" dirty="0" smtClean="0">
                <a:solidFill>
                  <a:srgbClr val="1A388E"/>
                </a:solidFill>
              </a:rPr>
              <a:t> панели: 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srgbClr val="1A388E"/>
                </a:solidFill>
              </a:rPr>
              <a:t>кто звонил в квартиру, когда вас нет дома;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srgbClr val="1A388E"/>
                </a:solidFill>
              </a:rPr>
              <a:t> возможность удаленно открыть дверь подъезд или калитку службе доставки, родственникам знакомым;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srgbClr val="1A388E"/>
                </a:solidFill>
              </a:rPr>
              <a:t>архив записи видеонаблюдения в течении трех дней;</a:t>
            </a:r>
          </a:p>
          <a:p>
            <a:pPr algn="just"/>
            <a:r>
              <a:rPr lang="ru-RU" sz="1600" dirty="0" smtClean="0">
                <a:solidFill>
                  <a:srgbClr val="1A388E"/>
                </a:solidFill>
              </a:rPr>
              <a:t>-  Замена двух </a:t>
            </a:r>
            <a:r>
              <a:rPr lang="ru-RU" sz="1600" dirty="0" err="1" smtClean="0">
                <a:solidFill>
                  <a:srgbClr val="1A388E"/>
                </a:solidFill>
              </a:rPr>
              <a:t>домофонных</a:t>
            </a:r>
            <a:r>
              <a:rPr lang="ru-RU" sz="1600" dirty="0" smtClean="0">
                <a:solidFill>
                  <a:srgbClr val="1A388E"/>
                </a:solidFill>
              </a:rPr>
              <a:t> ключей на антивандальные защищенные от копирования</a:t>
            </a:r>
          </a:p>
          <a:p>
            <a:pPr algn="just"/>
            <a:r>
              <a:rPr lang="ru-RU" sz="1600" b="1" i="1" dirty="0" smtClean="0">
                <a:solidFill>
                  <a:srgbClr val="FF0000"/>
                </a:solidFill>
              </a:rPr>
              <a:t>Стоимость 45 </a:t>
            </a:r>
            <a:r>
              <a:rPr lang="ru-RU" sz="1600" b="1" i="1" dirty="0" err="1" smtClean="0">
                <a:solidFill>
                  <a:srgbClr val="FF0000"/>
                </a:solidFill>
              </a:rPr>
              <a:t>руб</a:t>
            </a:r>
            <a:r>
              <a:rPr lang="ru-RU" sz="1600" b="1" i="1" dirty="0" smtClean="0">
                <a:solidFill>
                  <a:srgbClr val="FF0000"/>
                </a:solidFill>
              </a:rPr>
              <a:t>/помещение с НДС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19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75" y="1760866"/>
            <a:ext cx="2951837" cy="299119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3">
            <a:extLst>
              <a:ext uri="{FF2B5EF4-FFF2-40B4-BE49-F238E27FC236}">
                <a16:creationId xmlns:a16="http://schemas.microsoft.com/office/drawing/2014/main" xmlns="" id="{BB89E6C4-7895-4BD3-8ADD-FF760682153B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0" t="206" r="46" b="507"/>
          <a:stretch/>
        </p:blipFill>
        <p:spPr>
          <a:xfrm>
            <a:off x="5986093" y="-2"/>
            <a:ext cx="6202920" cy="6858001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xmlns="" id="{BD3A1EF1-1532-484C-8AED-E3C5947E9C53}"/>
              </a:ext>
            </a:extLst>
          </p:cNvPr>
          <p:cNvPicPr/>
          <p:nvPr/>
        </p:nvPicPr>
        <p:blipFill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093" y="0"/>
            <a:ext cx="6205908" cy="6858000"/>
          </a:xfrm>
          <a:prstGeom prst="rect">
            <a:avLst/>
          </a:prstGeom>
        </p:spPr>
      </p:pic>
      <p:sp>
        <p:nvSpPr>
          <p:cNvPr id="13" name="Прямоугольник: один усеченный угол 12">
            <a:extLst>
              <a:ext uri="{FF2B5EF4-FFF2-40B4-BE49-F238E27FC236}">
                <a16:creationId xmlns:a16="http://schemas.microsoft.com/office/drawing/2014/main" xmlns="" id="{88B7D8A3-697C-4BF6-9D2E-987DEFCD03B0}"/>
              </a:ext>
            </a:extLst>
          </p:cNvPr>
          <p:cNvSpPr/>
          <p:nvPr/>
        </p:nvSpPr>
        <p:spPr>
          <a:xfrm rot="10800000" flipH="1">
            <a:off x="2" y="-4"/>
            <a:ext cx="6467474" cy="6313717"/>
          </a:xfrm>
          <a:prstGeom prst="snip1Rect">
            <a:avLst>
              <a:gd name="adj" fmla="val 811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6200" dist="508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55FAF3A3-23D9-443B-BFFE-EA25467FD571}"/>
              </a:ext>
            </a:extLst>
          </p:cNvPr>
          <p:cNvSpPr txBox="1">
            <a:spLocks/>
          </p:cNvSpPr>
          <p:nvPr/>
        </p:nvSpPr>
        <p:spPr>
          <a:xfrm>
            <a:off x="770915" y="819150"/>
            <a:ext cx="5215177" cy="2879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ru-RU" sz="1400" dirty="0">
                <a:solidFill>
                  <a:srgbClr val="194B9B"/>
                </a:solidFill>
                <a:latin typeface="Gilroy" panose="00000500000000000000" pitchFamily="2" charset="-52"/>
              </a:rPr>
              <a:t>В 2021 году Группа «Эталон» заключила новые контракты на продажу недвижимости общей площадью 446 тыс. кв. м на сумму 84,4 млрд рублей. Выручка Компании в 2020 году составила 78,7 млрд рублей, EBITDA – 12,6 млрд рублей.</a:t>
            </a:r>
          </a:p>
          <a:p>
            <a:pPr>
              <a:lnSpc>
                <a:spcPct val="125000"/>
              </a:lnSpc>
            </a:pPr>
            <a:endParaRPr lang="ru-RU" sz="1400" dirty="0">
              <a:solidFill>
                <a:srgbClr val="194B9B"/>
              </a:solidFill>
              <a:latin typeface="Gilroy" panose="00000500000000000000" pitchFamily="2" charset="-52"/>
            </a:endParaRPr>
          </a:p>
          <a:p>
            <a:pPr>
              <a:lnSpc>
                <a:spcPct val="125000"/>
              </a:lnSpc>
            </a:pPr>
            <a:r>
              <a:rPr lang="ru-RU" sz="1400" dirty="0">
                <a:solidFill>
                  <a:srgbClr val="194B9B"/>
                </a:solidFill>
                <a:latin typeface="Gilroy" panose="00000500000000000000" pitchFamily="2" charset="-52"/>
              </a:rPr>
              <a:t>ГДР Группы «Эталон» под единым тикером ETLN обращаются на основном рынке Лондонской фондовой биржи с 20 апреля 2011 года, а также включены в котировальный список Первого уровня на Московской Бирже с 31 января 2020 года.</a:t>
            </a:r>
          </a:p>
          <a:p>
            <a:pPr>
              <a:lnSpc>
                <a:spcPct val="125000"/>
              </a:lnSpc>
            </a:pPr>
            <a:endParaRPr lang="ru-RU" sz="1400" dirty="0">
              <a:solidFill>
                <a:srgbClr val="194B9B"/>
              </a:solidFill>
              <a:latin typeface="Gilroy" panose="00000500000000000000" pitchFamily="2" charset="-52"/>
            </a:endParaRPr>
          </a:p>
          <a:p>
            <a:pPr>
              <a:lnSpc>
                <a:spcPct val="125000"/>
              </a:lnSpc>
            </a:pPr>
            <a:endParaRPr lang="ru-RU" sz="1400" dirty="0">
              <a:solidFill>
                <a:srgbClr val="194B9B"/>
              </a:solidFill>
              <a:latin typeface="Gilroy" panose="00000500000000000000" pitchFamily="2" charset="-52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9EBFCB6B-458D-4F8E-B79A-960D6B6B8BC7}"/>
              </a:ext>
            </a:extLst>
          </p:cNvPr>
          <p:cNvSpPr txBox="1">
            <a:spLocks/>
          </p:cNvSpPr>
          <p:nvPr/>
        </p:nvSpPr>
        <p:spPr>
          <a:xfrm>
            <a:off x="770915" y="3698875"/>
            <a:ext cx="4757943" cy="2378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ru-RU" sz="1400" dirty="0">
                <a:solidFill>
                  <a:srgbClr val="194B9B"/>
                </a:solidFill>
                <a:latin typeface="Gilroy" panose="00000500000000000000" pitchFamily="2" charset="-52"/>
              </a:rPr>
              <a:t>Крупнейшим акционером Группы «Эталон» является АФК «Система» – публичная российская диверсифицированная холдинговая компания, обслуживающая около 150 миллионов потребителей в таких отраслях, как телекоммуникации, высокие технологии, банковские услуги, розничная торговля, лесопереработка, сельское хозяйство, недвижимость, туризм и медицинские услуги.</a:t>
            </a:r>
          </a:p>
        </p:txBody>
      </p:sp>
    </p:spTree>
    <p:extLst>
      <p:ext uri="{BB962C8B-B14F-4D97-AF65-F5344CB8AC3E}">
        <p14:creationId xmlns:p14="http://schemas.microsoft.com/office/powerpoint/2010/main" val="14047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Реконструкция спортивной площадки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08743"/>
            <a:ext cx="10542764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r>
              <a:rPr lang="ru-RU" sz="1400" dirty="0" smtClean="0">
                <a:solidFill>
                  <a:srgbClr val="1A388E"/>
                </a:solidFill>
              </a:rPr>
              <a:t>Реконструкция спортивной площадки подразумевает усиление существующих конструкций прогоном 40*20*1,5 мм , что нам это даст:</a:t>
            </a:r>
          </a:p>
          <a:p>
            <a:r>
              <a:rPr lang="ru-RU" sz="1400" dirty="0" smtClean="0">
                <a:solidFill>
                  <a:srgbClr val="1A388E"/>
                </a:solidFill>
              </a:rPr>
              <a:t>Закрепим сетку 3Д над воротами в три ряда ширина шага около 70 см, с боковых торцов в 5 рядов ширина шага 70 см. </a:t>
            </a:r>
          </a:p>
          <a:p>
            <a:r>
              <a:rPr lang="ru-RU" sz="1400" dirty="0" smtClean="0">
                <a:solidFill>
                  <a:srgbClr val="1A388E"/>
                </a:solidFill>
              </a:rPr>
              <a:t>Преимущества – снижение шума от конструкции спортивной площадки, т.к. появятся дополнительные крепежи,  при появлении дополнительных ребер жесткости, конструкция будет более надёжной и реже будет выходить из строя.</a:t>
            </a:r>
          </a:p>
          <a:p>
            <a:pPr algn="just"/>
            <a:r>
              <a:rPr lang="ru-RU" sz="1400" dirty="0">
                <a:solidFill>
                  <a:srgbClr val="FF0000"/>
                </a:solidFill>
              </a:rPr>
              <a:t>Расчет стоимости </a:t>
            </a:r>
            <a:r>
              <a:rPr lang="ru-RU" sz="1400" dirty="0" smtClean="0">
                <a:solidFill>
                  <a:srgbClr val="FF0000"/>
                </a:solidFill>
              </a:rPr>
              <a:t>реконструкции спортивной площадки расположенной на придомовой территории проспект Успенский, 18,18/1, 18/2</a:t>
            </a:r>
            <a:endParaRPr lang="ru-RU" sz="1400" dirty="0">
              <a:solidFill>
                <a:srgbClr val="FF0000"/>
              </a:solidFill>
            </a:endParaRPr>
          </a:p>
          <a:p>
            <a:pPr algn="just"/>
            <a:r>
              <a:rPr lang="ru-RU" sz="1400" dirty="0" smtClean="0">
                <a:solidFill>
                  <a:srgbClr val="FF0000"/>
                </a:solidFill>
              </a:rPr>
              <a:t>791,18 руб. с помещения – разовый сбор</a:t>
            </a:r>
            <a:endParaRPr lang="ru-RU" sz="1400" dirty="0">
              <a:solidFill>
                <a:srgbClr val="FF0000"/>
              </a:solidFill>
            </a:endParaRPr>
          </a:p>
          <a:p>
            <a:pPr algn="just"/>
            <a:r>
              <a:rPr lang="ru-RU" sz="1400" b="1" i="1" dirty="0">
                <a:solidFill>
                  <a:srgbClr val="FF0000"/>
                </a:solidFill>
              </a:rPr>
              <a:t>При условии принятия положительного решения собственниками и для снижения материальной нагрузки при </a:t>
            </a:r>
            <a:r>
              <a:rPr lang="ru-RU" sz="1400" b="1" i="1" dirty="0" smtClean="0">
                <a:solidFill>
                  <a:srgbClr val="FF0000"/>
                </a:solidFill>
              </a:rPr>
              <a:t>одноразовом </a:t>
            </a:r>
            <a:r>
              <a:rPr lang="ru-RU" sz="1400" b="1" i="1" dirty="0">
                <a:solidFill>
                  <a:srgbClr val="FF0000"/>
                </a:solidFill>
              </a:rPr>
              <a:t>сборе, сумма к начислению будет </a:t>
            </a:r>
            <a:r>
              <a:rPr lang="ru-RU" sz="1400" b="1" i="1" dirty="0" smtClean="0">
                <a:solidFill>
                  <a:srgbClr val="FF0000"/>
                </a:solidFill>
              </a:rPr>
              <a:t>разделена </a:t>
            </a:r>
            <a:r>
              <a:rPr lang="ru-RU" sz="1400" b="1" i="1" dirty="0">
                <a:solidFill>
                  <a:srgbClr val="FF0000"/>
                </a:solidFill>
              </a:rPr>
              <a:t>на  </a:t>
            </a:r>
            <a:r>
              <a:rPr lang="ru-RU" sz="1400" b="1" i="1" dirty="0" smtClean="0">
                <a:solidFill>
                  <a:srgbClr val="FF0000"/>
                </a:solidFill>
              </a:rPr>
              <a:t>2 месяца</a:t>
            </a:r>
            <a:r>
              <a:rPr lang="ru-RU" sz="1400" b="1" i="1" dirty="0">
                <a:solidFill>
                  <a:srgbClr val="FF0000"/>
                </a:solidFill>
              </a:rPr>
              <a:t>, и после сбора денежных средств данное решение будет реализовано.</a:t>
            </a:r>
          </a:p>
          <a:p>
            <a:endParaRPr lang="ru-RU" sz="1400" dirty="0" smtClean="0">
              <a:solidFill>
                <a:srgbClr val="1A388E"/>
              </a:solidFill>
            </a:endParaRPr>
          </a:p>
          <a:p>
            <a:endParaRPr lang="ru-RU" sz="1400" dirty="0">
              <a:solidFill>
                <a:srgbClr val="1A388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20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11" name="Объект 2"/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17" y="2846439"/>
            <a:ext cx="3790899" cy="3196623"/>
          </a:xfrm>
        </p:spPr>
      </p:pic>
    </p:spTree>
    <p:extLst>
      <p:ext uri="{BB962C8B-B14F-4D97-AF65-F5344CB8AC3E}">
        <p14:creationId xmlns:p14="http://schemas.microsoft.com/office/powerpoint/2010/main" val="3521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8EEECE5-BA62-4A3A-9F4E-40D75BD03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4666" y="0"/>
            <a:ext cx="3977334" cy="6858000"/>
          </a:xfrm>
          <a:prstGeom prst="rect">
            <a:avLst/>
          </a:prstGeom>
        </p:spPr>
      </p:pic>
      <p:sp>
        <p:nvSpPr>
          <p:cNvPr id="14" name="Прямоугольник: один усеченный угол 13">
            <a:extLst>
              <a:ext uri="{FF2B5EF4-FFF2-40B4-BE49-F238E27FC236}">
                <a16:creationId xmlns:a16="http://schemas.microsoft.com/office/drawing/2014/main" xmlns="" id="{E68314C5-B67D-470B-A518-AAB5610E3378}"/>
              </a:ext>
            </a:extLst>
          </p:cNvPr>
          <p:cNvSpPr/>
          <p:nvPr/>
        </p:nvSpPr>
        <p:spPr>
          <a:xfrm rot="10800000" flipH="1">
            <a:off x="21006" y="2189252"/>
            <a:ext cx="4552122" cy="2044522"/>
          </a:xfrm>
          <a:prstGeom prst="snip1Rect">
            <a:avLst>
              <a:gd name="adj" fmla="val 12088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6200" dist="50800" dir="27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B62EEA4-9C0F-4DC6-82C2-2379C1AE7B0F}"/>
              </a:ext>
            </a:extLst>
          </p:cNvPr>
          <p:cNvSpPr txBox="1">
            <a:spLocks/>
          </p:cNvSpPr>
          <p:nvPr/>
        </p:nvSpPr>
        <p:spPr>
          <a:xfrm>
            <a:off x="1205173" y="838200"/>
            <a:ext cx="6452927" cy="9706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pc="-10" dirty="0">
                <a:solidFill>
                  <a:srgbClr val="233C91"/>
                </a:solidFill>
                <a:cs typeface="DIN Pro Cond Medium" panose="020B0606020101010102" pitchFamily="34" charset="-52"/>
              </a:rPr>
              <a:t>35 ЛЕТ НА РЫНКЕ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35C7AD4C-4CBC-482D-A1DC-5BA736D5DE3D}"/>
              </a:ext>
            </a:extLst>
          </p:cNvPr>
          <p:cNvSpPr txBox="1">
            <a:spLocks/>
          </p:cNvSpPr>
          <p:nvPr/>
        </p:nvSpPr>
        <p:spPr>
          <a:xfrm>
            <a:off x="2128584" y="2680034"/>
            <a:ext cx="2373968" cy="970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0000">
              <a:lnSpc>
                <a:spcPct val="100000"/>
              </a:lnSpc>
            </a:pPr>
            <a:r>
              <a:rPr lang="ru-RU" sz="1400" dirty="0">
                <a:solidFill>
                  <a:srgbClr val="233C91"/>
                </a:solidFill>
                <a:latin typeface="+mn-lt"/>
              </a:rPr>
              <a:t>Порядка 350 тысяч человек проживает в домах Группы «Эталон»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7CAA06E9-BBC7-4F3D-BE9E-E1038FB45721}"/>
              </a:ext>
            </a:extLst>
          </p:cNvPr>
          <p:cNvSpPr txBox="1">
            <a:spLocks/>
          </p:cNvSpPr>
          <p:nvPr/>
        </p:nvSpPr>
        <p:spPr>
          <a:xfrm>
            <a:off x="5803902" y="2819510"/>
            <a:ext cx="1810577" cy="576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0000">
              <a:lnSpc>
                <a:spcPct val="100000"/>
              </a:lnSpc>
            </a:pPr>
            <a:r>
              <a:rPr lang="ru-RU" sz="1400" dirty="0">
                <a:solidFill>
                  <a:srgbClr val="233C91"/>
                </a:solidFill>
                <a:latin typeface="+mn-lt"/>
              </a:rPr>
              <a:t>Реализует проекты в </a:t>
            </a:r>
            <a:r>
              <a:rPr lang="en-US" sz="1400" dirty="0">
                <a:solidFill>
                  <a:srgbClr val="233C91"/>
                </a:solidFill>
                <a:latin typeface="+mn-lt"/>
              </a:rPr>
              <a:t>7</a:t>
            </a:r>
            <a:r>
              <a:rPr lang="ru-RU" sz="1400" dirty="0">
                <a:solidFill>
                  <a:srgbClr val="233C91"/>
                </a:solidFill>
                <a:latin typeface="+mn-lt"/>
              </a:rPr>
              <a:t> регионах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484A81F-0ECA-4EAC-9970-449953446E42}"/>
              </a:ext>
            </a:extLst>
          </p:cNvPr>
          <p:cNvSpPr txBox="1">
            <a:spLocks/>
          </p:cNvSpPr>
          <p:nvPr/>
        </p:nvSpPr>
        <p:spPr>
          <a:xfrm>
            <a:off x="5740329" y="4859338"/>
            <a:ext cx="2423538" cy="970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0000">
              <a:lnSpc>
                <a:spcPct val="100000"/>
              </a:lnSpc>
            </a:pPr>
            <a:r>
              <a:rPr lang="ru-RU" sz="1400" dirty="0">
                <a:solidFill>
                  <a:srgbClr val="233C91"/>
                </a:solidFill>
                <a:latin typeface="+mn-lt"/>
              </a:rPr>
              <a:t>Сдано 7</a:t>
            </a:r>
            <a:r>
              <a:rPr lang="en-US" sz="1400" dirty="0">
                <a:solidFill>
                  <a:srgbClr val="233C91"/>
                </a:solidFill>
                <a:latin typeface="+mn-lt"/>
              </a:rPr>
              <a:t>,</a:t>
            </a:r>
            <a:r>
              <a:rPr lang="ru-RU" sz="1400" dirty="0">
                <a:solidFill>
                  <a:srgbClr val="233C91"/>
                </a:solidFill>
                <a:latin typeface="+mn-lt"/>
              </a:rPr>
              <a:t>9 млн м² </a:t>
            </a:r>
          </a:p>
          <a:p>
            <a:pPr defTabSz="180000">
              <a:lnSpc>
                <a:spcPct val="100000"/>
              </a:lnSpc>
            </a:pPr>
            <a:r>
              <a:rPr lang="ru-RU" sz="1400" dirty="0">
                <a:solidFill>
                  <a:srgbClr val="233C91"/>
                </a:solidFill>
                <a:latin typeface="+mn-lt"/>
              </a:rPr>
              <a:t>недвижимости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7C3733D-5A7B-4223-9BB7-F2D414CC7B7B}"/>
              </a:ext>
            </a:extLst>
          </p:cNvPr>
          <p:cNvSpPr txBox="1">
            <a:spLocks/>
          </p:cNvSpPr>
          <p:nvPr/>
        </p:nvSpPr>
        <p:spPr>
          <a:xfrm>
            <a:off x="2128584" y="4973638"/>
            <a:ext cx="2423538" cy="970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0000">
              <a:lnSpc>
                <a:spcPct val="100000"/>
              </a:lnSpc>
            </a:pPr>
            <a:r>
              <a:rPr lang="ru-RU" sz="1400" dirty="0">
                <a:solidFill>
                  <a:srgbClr val="233C91"/>
                </a:solidFill>
                <a:latin typeface="+mn-lt"/>
              </a:rPr>
              <a:t>59 городов России</a:t>
            </a:r>
          </a:p>
        </p:txBody>
      </p:sp>
      <p:grpSp>
        <p:nvGrpSpPr>
          <p:cNvPr id="107" name="Группа 106"/>
          <p:cNvGrpSpPr/>
          <p:nvPr/>
        </p:nvGrpSpPr>
        <p:grpSpPr>
          <a:xfrm>
            <a:off x="1255929" y="4888180"/>
            <a:ext cx="773459" cy="418195"/>
            <a:chOff x="1255929" y="4888180"/>
            <a:chExt cx="773459" cy="418195"/>
          </a:xfrm>
        </p:grpSpPr>
        <p:sp>
          <p:nvSpPr>
            <p:cNvPr id="21" name="Freeform 303"/>
            <p:cNvSpPr>
              <a:spLocks/>
            </p:cNvSpPr>
            <p:nvPr/>
          </p:nvSpPr>
          <p:spPr bwMode="auto">
            <a:xfrm>
              <a:off x="1300591" y="5150060"/>
              <a:ext cx="454737" cy="12180"/>
            </a:xfrm>
            <a:custGeom>
              <a:avLst/>
              <a:gdLst>
                <a:gd name="T0" fmla="*/ 465 w 471"/>
                <a:gd name="T1" fmla="*/ 12 h 12"/>
                <a:gd name="T2" fmla="*/ 6 w 471"/>
                <a:gd name="T3" fmla="*/ 12 h 12"/>
                <a:gd name="T4" fmla="*/ 0 w 471"/>
                <a:gd name="T5" fmla="*/ 6 h 12"/>
                <a:gd name="T6" fmla="*/ 6 w 471"/>
                <a:gd name="T7" fmla="*/ 0 h 12"/>
                <a:gd name="T8" fmla="*/ 465 w 471"/>
                <a:gd name="T9" fmla="*/ 0 h 12"/>
                <a:gd name="T10" fmla="*/ 471 w 471"/>
                <a:gd name="T11" fmla="*/ 6 h 12"/>
                <a:gd name="T12" fmla="*/ 465 w 47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1" h="12">
                  <a:moveTo>
                    <a:pt x="465" y="12"/>
                  </a:moveTo>
                  <a:lnTo>
                    <a:pt x="6" y="12"/>
                  </a:ln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lnTo>
                    <a:pt x="465" y="0"/>
                  </a:lnTo>
                  <a:cubicBezTo>
                    <a:pt x="468" y="0"/>
                    <a:pt x="471" y="2"/>
                    <a:pt x="471" y="6"/>
                  </a:cubicBezTo>
                  <a:cubicBezTo>
                    <a:pt x="471" y="9"/>
                    <a:pt x="468" y="12"/>
                    <a:pt x="465" y="12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304"/>
            <p:cNvSpPr>
              <a:spLocks/>
            </p:cNvSpPr>
            <p:nvPr/>
          </p:nvSpPr>
          <p:spPr bwMode="auto">
            <a:xfrm>
              <a:off x="1481268" y="5115548"/>
              <a:ext cx="247669" cy="10151"/>
            </a:xfrm>
            <a:custGeom>
              <a:avLst/>
              <a:gdLst>
                <a:gd name="T0" fmla="*/ 249 w 256"/>
                <a:gd name="T1" fmla="*/ 12 h 12"/>
                <a:gd name="T2" fmla="*/ 6 w 256"/>
                <a:gd name="T3" fmla="*/ 12 h 12"/>
                <a:gd name="T4" fmla="*/ 0 w 256"/>
                <a:gd name="T5" fmla="*/ 6 h 12"/>
                <a:gd name="T6" fmla="*/ 6 w 256"/>
                <a:gd name="T7" fmla="*/ 0 h 12"/>
                <a:gd name="T8" fmla="*/ 249 w 256"/>
                <a:gd name="T9" fmla="*/ 0 h 12"/>
                <a:gd name="T10" fmla="*/ 256 w 256"/>
                <a:gd name="T11" fmla="*/ 6 h 12"/>
                <a:gd name="T12" fmla="*/ 249 w 25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2">
                  <a:moveTo>
                    <a:pt x="249" y="12"/>
                  </a:moveTo>
                  <a:lnTo>
                    <a:pt x="6" y="12"/>
                  </a:ln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lnTo>
                    <a:pt x="249" y="0"/>
                  </a:lnTo>
                  <a:cubicBezTo>
                    <a:pt x="253" y="0"/>
                    <a:pt x="256" y="3"/>
                    <a:pt x="256" y="6"/>
                  </a:cubicBezTo>
                  <a:cubicBezTo>
                    <a:pt x="256" y="10"/>
                    <a:pt x="253" y="12"/>
                    <a:pt x="249" y="12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305"/>
            <p:cNvSpPr>
              <a:spLocks/>
            </p:cNvSpPr>
            <p:nvPr/>
          </p:nvSpPr>
          <p:spPr bwMode="auto">
            <a:xfrm>
              <a:off x="1359463" y="4979534"/>
              <a:ext cx="332932" cy="91354"/>
            </a:xfrm>
            <a:custGeom>
              <a:avLst/>
              <a:gdLst>
                <a:gd name="T0" fmla="*/ 198 w 345"/>
                <a:gd name="T1" fmla="*/ 95 h 95"/>
                <a:gd name="T2" fmla="*/ 192 w 345"/>
                <a:gd name="T3" fmla="*/ 93 h 95"/>
                <a:gd name="T4" fmla="*/ 112 w 345"/>
                <a:gd name="T5" fmla="*/ 74 h 95"/>
                <a:gd name="T6" fmla="*/ 77 w 345"/>
                <a:gd name="T7" fmla="*/ 64 h 95"/>
                <a:gd name="T8" fmla="*/ 80 w 345"/>
                <a:gd name="T9" fmla="*/ 50 h 95"/>
                <a:gd name="T10" fmla="*/ 89 w 345"/>
                <a:gd name="T11" fmla="*/ 27 h 95"/>
                <a:gd name="T12" fmla="*/ 81 w 345"/>
                <a:gd name="T13" fmla="*/ 20 h 95"/>
                <a:gd name="T14" fmla="*/ 52 w 345"/>
                <a:gd name="T15" fmla="*/ 42 h 95"/>
                <a:gd name="T16" fmla="*/ 10 w 345"/>
                <a:gd name="T17" fmla="*/ 69 h 95"/>
                <a:gd name="T18" fmla="*/ 0 w 345"/>
                <a:gd name="T19" fmla="*/ 59 h 95"/>
                <a:gd name="T20" fmla="*/ 10 w 345"/>
                <a:gd name="T21" fmla="*/ 49 h 95"/>
                <a:gd name="T22" fmla="*/ 38 w 345"/>
                <a:gd name="T23" fmla="*/ 28 h 95"/>
                <a:gd name="T24" fmla="*/ 82 w 345"/>
                <a:gd name="T25" fmla="*/ 0 h 95"/>
                <a:gd name="T26" fmla="*/ 85 w 345"/>
                <a:gd name="T27" fmla="*/ 0 h 95"/>
                <a:gd name="T28" fmla="*/ 108 w 345"/>
                <a:gd name="T29" fmla="*/ 20 h 95"/>
                <a:gd name="T30" fmla="*/ 102 w 345"/>
                <a:gd name="T31" fmla="*/ 53 h 95"/>
                <a:gd name="T32" fmla="*/ 112 w 345"/>
                <a:gd name="T33" fmla="*/ 53 h 95"/>
                <a:gd name="T34" fmla="*/ 196 w 345"/>
                <a:gd name="T35" fmla="*/ 71 h 95"/>
                <a:gd name="T36" fmla="*/ 254 w 345"/>
                <a:gd name="T37" fmla="*/ 58 h 95"/>
                <a:gd name="T38" fmla="*/ 304 w 345"/>
                <a:gd name="T39" fmla="*/ 30 h 95"/>
                <a:gd name="T40" fmla="*/ 329 w 345"/>
                <a:gd name="T41" fmla="*/ 18 h 95"/>
                <a:gd name="T42" fmla="*/ 331 w 345"/>
                <a:gd name="T43" fmla="*/ 38 h 95"/>
                <a:gd name="T44" fmla="*/ 318 w 345"/>
                <a:gd name="T45" fmla="*/ 43 h 95"/>
                <a:gd name="T46" fmla="*/ 316 w 345"/>
                <a:gd name="T47" fmla="*/ 46 h 95"/>
                <a:gd name="T48" fmla="*/ 252 w 345"/>
                <a:gd name="T49" fmla="*/ 79 h 95"/>
                <a:gd name="T50" fmla="*/ 245 w 345"/>
                <a:gd name="T51" fmla="*/ 77 h 95"/>
                <a:gd name="T52" fmla="*/ 208 w 345"/>
                <a:gd name="T53" fmla="*/ 87 h 95"/>
                <a:gd name="T54" fmla="*/ 205 w 345"/>
                <a:gd name="T55" fmla="*/ 91 h 95"/>
                <a:gd name="T56" fmla="*/ 199 w 345"/>
                <a:gd name="T57" fmla="*/ 94 h 95"/>
                <a:gd name="T58" fmla="*/ 198 w 345"/>
                <a:gd name="T5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5" h="95">
                  <a:moveTo>
                    <a:pt x="198" y="95"/>
                  </a:moveTo>
                  <a:cubicBezTo>
                    <a:pt x="196" y="95"/>
                    <a:pt x="194" y="94"/>
                    <a:pt x="192" y="93"/>
                  </a:cubicBezTo>
                  <a:cubicBezTo>
                    <a:pt x="172" y="77"/>
                    <a:pt x="136" y="75"/>
                    <a:pt x="112" y="74"/>
                  </a:cubicBezTo>
                  <a:cubicBezTo>
                    <a:pt x="91" y="73"/>
                    <a:pt x="80" y="73"/>
                    <a:pt x="77" y="64"/>
                  </a:cubicBezTo>
                  <a:cubicBezTo>
                    <a:pt x="75" y="59"/>
                    <a:pt x="76" y="53"/>
                    <a:pt x="80" y="50"/>
                  </a:cubicBezTo>
                  <a:cubicBezTo>
                    <a:pt x="86" y="44"/>
                    <a:pt x="90" y="35"/>
                    <a:pt x="89" y="27"/>
                  </a:cubicBezTo>
                  <a:cubicBezTo>
                    <a:pt x="88" y="23"/>
                    <a:pt x="85" y="21"/>
                    <a:pt x="81" y="20"/>
                  </a:cubicBezTo>
                  <a:cubicBezTo>
                    <a:pt x="70" y="26"/>
                    <a:pt x="60" y="33"/>
                    <a:pt x="52" y="42"/>
                  </a:cubicBezTo>
                  <a:cubicBezTo>
                    <a:pt x="36" y="56"/>
                    <a:pt x="23" y="69"/>
                    <a:pt x="10" y="69"/>
                  </a:cubicBezTo>
                  <a:cubicBezTo>
                    <a:pt x="5" y="69"/>
                    <a:pt x="0" y="64"/>
                    <a:pt x="0" y="59"/>
                  </a:cubicBezTo>
                  <a:cubicBezTo>
                    <a:pt x="0" y="53"/>
                    <a:pt x="4" y="49"/>
                    <a:pt x="10" y="49"/>
                  </a:cubicBezTo>
                  <a:cubicBezTo>
                    <a:pt x="15" y="49"/>
                    <a:pt x="29" y="36"/>
                    <a:pt x="38" y="28"/>
                  </a:cubicBezTo>
                  <a:cubicBezTo>
                    <a:pt x="54" y="13"/>
                    <a:pt x="68" y="0"/>
                    <a:pt x="82" y="0"/>
                  </a:cubicBezTo>
                  <a:cubicBezTo>
                    <a:pt x="83" y="0"/>
                    <a:pt x="84" y="0"/>
                    <a:pt x="85" y="0"/>
                  </a:cubicBezTo>
                  <a:cubicBezTo>
                    <a:pt x="96" y="2"/>
                    <a:pt x="104" y="10"/>
                    <a:pt x="108" y="20"/>
                  </a:cubicBezTo>
                  <a:cubicBezTo>
                    <a:pt x="111" y="32"/>
                    <a:pt x="108" y="44"/>
                    <a:pt x="102" y="53"/>
                  </a:cubicBezTo>
                  <a:lnTo>
                    <a:pt x="112" y="53"/>
                  </a:lnTo>
                  <a:cubicBezTo>
                    <a:pt x="136" y="54"/>
                    <a:pt x="171" y="56"/>
                    <a:pt x="196" y="71"/>
                  </a:cubicBezTo>
                  <a:cubicBezTo>
                    <a:pt x="209" y="55"/>
                    <a:pt x="224" y="39"/>
                    <a:pt x="254" y="58"/>
                  </a:cubicBezTo>
                  <a:cubicBezTo>
                    <a:pt x="271" y="50"/>
                    <a:pt x="288" y="40"/>
                    <a:pt x="304" y="30"/>
                  </a:cubicBezTo>
                  <a:cubicBezTo>
                    <a:pt x="310" y="23"/>
                    <a:pt x="320" y="19"/>
                    <a:pt x="329" y="18"/>
                  </a:cubicBezTo>
                  <a:cubicBezTo>
                    <a:pt x="344" y="16"/>
                    <a:pt x="345" y="38"/>
                    <a:pt x="331" y="38"/>
                  </a:cubicBezTo>
                  <a:cubicBezTo>
                    <a:pt x="326" y="38"/>
                    <a:pt x="322" y="40"/>
                    <a:pt x="318" y="43"/>
                  </a:cubicBezTo>
                  <a:cubicBezTo>
                    <a:pt x="318" y="44"/>
                    <a:pt x="317" y="45"/>
                    <a:pt x="316" y="46"/>
                  </a:cubicBezTo>
                  <a:cubicBezTo>
                    <a:pt x="297" y="58"/>
                    <a:pt x="263" y="78"/>
                    <a:pt x="252" y="79"/>
                  </a:cubicBezTo>
                  <a:cubicBezTo>
                    <a:pt x="250" y="79"/>
                    <a:pt x="247" y="79"/>
                    <a:pt x="245" y="77"/>
                  </a:cubicBezTo>
                  <a:cubicBezTo>
                    <a:pt x="226" y="64"/>
                    <a:pt x="222" y="69"/>
                    <a:pt x="208" y="87"/>
                  </a:cubicBezTo>
                  <a:lnTo>
                    <a:pt x="205" y="91"/>
                  </a:lnTo>
                  <a:cubicBezTo>
                    <a:pt x="204" y="93"/>
                    <a:pt x="201" y="94"/>
                    <a:pt x="199" y="94"/>
                  </a:cubicBezTo>
                  <a:lnTo>
                    <a:pt x="198" y="95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306"/>
            <p:cNvSpPr>
              <a:spLocks noEditPoints="1"/>
            </p:cNvSpPr>
            <p:nvPr/>
          </p:nvSpPr>
          <p:spPr bwMode="auto">
            <a:xfrm>
              <a:off x="1255929" y="4888180"/>
              <a:ext cx="773459" cy="418195"/>
            </a:xfrm>
            <a:custGeom>
              <a:avLst/>
              <a:gdLst>
                <a:gd name="T0" fmla="*/ 671 w 801"/>
                <a:gd name="T1" fmla="*/ 416 h 435"/>
                <a:gd name="T2" fmla="*/ 677 w 801"/>
                <a:gd name="T3" fmla="*/ 397 h 435"/>
                <a:gd name="T4" fmla="*/ 676 w 801"/>
                <a:gd name="T5" fmla="*/ 388 h 435"/>
                <a:gd name="T6" fmla="*/ 656 w 801"/>
                <a:gd name="T7" fmla="*/ 386 h 435"/>
                <a:gd name="T8" fmla="*/ 588 w 801"/>
                <a:gd name="T9" fmla="*/ 356 h 435"/>
                <a:gd name="T10" fmla="*/ 576 w 801"/>
                <a:gd name="T11" fmla="*/ 400 h 435"/>
                <a:gd name="T12" fmla="*/ 507 w 801"/>
                <a:gd name="T13" fmla="*/ 410 h 435"/>
                <a:gd name="T14" fmla="*/ 439 w 801"/>
                <a:gd name="T15" fmla="*/ 402 h 435"/>
                <a:gd name="T16" fmla="*/ 398 w 801"/>
                <a:gd name="T17" fmla="*/ 412 h 435"/>
                <a:gd name="T18" fmla="*/ 297 w 801"/>
                <a:gd name="T19" fmla="*/ 395 h 435"/>
                <a:gd name="T20" fmla="*/ 288 w 801"/>
                <a:gd name="T21" fmla="*/ 359 h 435"/>
                <a:gd name="T22" fmla="*/ 188 w 801"/>
                <a:gd name="T23" fmla="*/ 351 h 435"/>
                <a:gd name="T24" fmla="*/ 132 w 801"/>
                <a:gd name="T25" fmla="*/ 326 h 435"/>
                <a:gd name="T26" fmla="*/ 100 w 801"/>
                <a:gd name="T27" fmla="*/ 340 h 435"/>
                <a:gd name="T28" fmla="*/ 90 w 801"/>
                <a:gd name="T29" fmla="*/ 376 h 435"/>
                <a:gd name="T30" fmla="*/ 36 w 801"/>
                <a:gd name="T31" fmla="*/ 406 h 435"/>
                <a:gd name="T32" fmla="*/ 19 w 801"/>
                <a:gd name="T33" fmla="*/ 367 h 435"/>
                <a:gd name="T34" fmla="*/ 2 w 801"/>
                <a:gd name="T35" fmla="*/ 318 h 435"/>
                <a:gd name="T36" fmla="*/ 44 w 801"/>
                <a:gd name="T37" fmla="*/ 293 h 435"/>
                <a:gd name="T38" fmla="*/ 63 w 801"/>
                <a:gd name="T39" fmla="*/ 234 h 435"/>
                <a:gd name="T40" fmla="*/ 69 w 801"/>
                <a:gd name="T41" fmla="*/ 294 h 435"/>
                <a:gd name="T42" fmla="*/ 43 w 801"/>
                <a:gd name="T43" fmla="*/ 316 h 435"/>
                <a:gd name="T44" fmla="*/ 35 w 801"/>
                <a:gd name="T45" fmla="*/ 355 h 435"/>
                <a:gd name="T46" fmla="*/ 54 w 801"/>
                <a:gd name="T47" fmla="*/ 396 h 435"/>
                <a:gd name="T48" fmla="*/ 80 w 801"/>
                <a:gd name="T49" fmla="*/ 354 h 435"/>
                <a:gd name="T50" fmla="*/ 82 w 801"/>
                <a:gd name="T51" fmla="*/ 322 h 435"/>
                <a:gd name="T52" fmla="*/ 152 w 801"/>
                <a:gd name="T53" fmla="*/ 316 h 435"/>
                <a:gd name="T54" fmla="*/ 195 w 801"/>
                <a:gd name="T55" fmla="*/ 323 h 435"/>
                <a:gd name="T56" fmla="*/ 299 w 801"/>
                <a:gd name="T57" fmla="*/ 342 h 435"/>
                <a:gd name="T58" fmla="*/ 313 w 801"/>
                <a:gd name="T59" fmla="*/ 372 h 435"/>
                <a:gd name="T60" fmla="*/ 398 w 801"/>
                <a:gd name="T61" fmla="*/ 392 h 435"/>
                <a:gd name="T62" fmla="*/ 445 w 801"/>
                <a:gd name="T63" fmla="*/ 383 h 435"/>
                <a:gd name="T64" fmla="*/ 502 w 801"/>
                <a:gd name="T65" fmla="*/ 391 h 435"/>
                <a:gd name="T66" fmla="*/ 569 w 801"/>
                <a:gd name="T67" fmla="*/ 361 h 435"/>
                <a:gd name="T68" fmla="*/ 570 w 801"/>
                <a:gd name="T69" fmla="*/ 344 h 435"/>
                <a:gd name="T70" fmla="*/ 668 w 801"/>
                <a:gd name="T71" fmla="*/ 369 h 435"/>
                <a:gd name="T72" fmla="*/ 697 w 801"/>
                <a:gd name="T73" fmla="*/ 389 h 435"/>
                <a:gd name="T74" fmla="*/ 692 w 801"/>
                <a:gd name="T75" fmla="*/ 411 h 435"/>
                <a:gd name="T76" fmla="*/ 700 w 801"/>
                <a:gd name="T77" fmla="*/ 415 h 435"/>
                <a:gd name="T78" fmla="*/ 675 w 801"/>
                <a:gd name="T79" fmla="*/ 319 h 435"/>
                <a:gd name="T80" fmla="*/ 652 w 801"/>
                <a:gd name="T81" fmla="*/ 276 h 435"/>
                <a:gd name="T82" fmla="*/ 699 w 801"/>
                <a:gd name="T83" fmla="*/ 181 h 435"/>
                <a:gd name="T84" fmla="*/ 715 w 801"/>
                <a:gd name="T85" fmla="*/ 187 h 435"/>
                <a:gd name="T86" fmla="*/ 761 w 801"/>
                <a:gd name="T87" fmla="*/ 200 h 435"/>
                <a:gd name="T88" fmla="*/ 725 w 801"/>
                <a:gd name="T89" fmla="*/ 163 h 435"/>
                <a:gd name="T90" fmla="*/ 722 w 801"/>
                <a:gd name="T91" fmla="*/ 74 h 435"/>
                <a:gd name="T92" fmla="*/ 696 w 801"/>
                <a:gd name="T93" fmla="*/ 20 h 435"/>
                <a:gd name="T94" fmla="*/ 688 w 801"/>
                <a:gd name="T95" fmla="*/ 38 h 435"/>
                <a:gd name="T96" fmla="*/ 634 w 801"/>
                <a:gd name="T97" fmla="*/ 102 h 435"/>
                <a:gd name="T98" fmla="*/ 592 w 801"/>
                <a:gd name="T99" fmla="*/ 116 h 435"/>
                <a:gd name="T100" fmla="*/ 618 w 801"/>
                <a:gd name="T101" fmla="*/ 86 h 435"/>
                <a:gd name="T102" fmla="*/ 694 w 801"/>
                <a:gd name="T103" fmla="*/ 0 h 435"/>
                <a:gd name="T104" fmla="*/ 739 w 801"/>
                <a:gd name="T105" fmla="*/ 64 h 435"/>
                <a:gd name="T106" fmla="*/ 750 w 801"/>
                <a:gd name="T107" fmla="*/ 137 h 435"/>
                <a:gd name="T108" fmla="*/ 758 w 801"/>
                <a:gd name="T109" fmla="*/ 168 h 435"/>
                <a:gd name="T110" fmla="*/ 789 w 801"/>
                <a:gd name="T111" fmla="*/ 258 h 435"/>
                <a:gd name="T112" fmla="*/ 713 w 801"/>
                <a:gd name="T113" fmla="*/ 218 h 435"/>
                <a:gd name="T114" fmla="*/ 684 w 801"/>
                <a:gd name="T115" fmla="*/ 301 h 435"/>
                <a:gd name="T116" fmla="*/ 721 w 801"/>
                <a:gd name="T117" fmla="*/ 328 h 435"/>
                <a:gd name="T118" fmla="*/ 704 w 801"/>
                <a:gd name="T119" fmla="*/ 433 h 435"/>
                <a:gd name="T120" fmla="*/ 312 w 801"/>
                <a:gd name="T121" fmla="*/ 383 h 435"/>
                <a:gd name="T122" fmla="*/ 632 w 801"/>
                <a:gd name="T123" fmla="*/ 9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1" h="435">
                  <a:moveTo>
                    <a:pt x="696" y="435"/>
                  </a:moveTo>
                  <a:cubicBezTo>
                    <a:pt x="685" y="435"/>
                    <a:pt x="674" y="427"/>
                    <a:pt x="671" y="416"/>
                  </a:cubicBezTo>
                  <a:cubicBezTo>
                    <a:pt x="670" y="410"/>
                    <a:pt x="671" y="403"/>
                    <a:pt x="676" y="398"/>
                  </a:cubicBezTo>
                  <a:cubicBezTo>
                    <a:pt x="676" y="398"/>
                    <a:pt x="677" y="397"/>
                    <a:pt x="677" y="397"/>
                  </a:cubicBezTo>
                  <a:cubicBezTo>
                    <a:pt x="676" y="395"/>
                    <a:pt x="676" y="392"/>
                    <a:pt x="676" y="390"/>
                  </a:cubicBezTo>
                  <a:lnTo>
                    <a:pt x="676" y="388"/>
                  </a:lnTo>
                  <a:lnTo>
                    <a:pt x="665" y="390"/>
                  </a:lnTo>
                  <a:cubicBezTo>
                    <a:pt x="661" y="390"/>
                    <a:pt x="658" y="389"/>
                    <a:pt x="656" y="386"/>
                  </a:cubicBezTo>
                  <a:cubicBezTo>
                    <a:pt x="638" y="370"/>
                    <a:pt x="617" y="360"/>
                    <a:pt x="594" y="356"/>
                  </a:cubicBezTo>
                  <a:cubicBezTo>
                    <a:pt x="592" y="355"/>
                    <a:pt x="590" y="355"/>
                    <a:pt x="588" y="356"/>
                  </a:cubicBezTo>
                  <a:lnTo>
                    <a:pt x="588" y="357"/>
                  </a:lnTo>
                  <a:cubicBezTo>
                    <a:pt x="591" y="369"/>
                    <a:pt x="596" y="392"/>
                    <a:pt x="576" y="400"/>
                  </a:cubicBezTo>
                  <a:cubicBezTo>
                    <a:pt x="574" y="401"/>
                    <a:pt x="573" y="401"/>
                    <a:pt x="571" y="401"/>
                  </a:cubicBezTo>
                  <a:cubicBezTo>
                    <a:pt x="549" y="402"/>
                    <a:pt x="528" y="405"/>
                    <a:pt x="507" y="410"/>
                  </a:cubicBezTo>
                  <a:cubicBezTo>
                    <a:pt x="478" y="417"/>
                    <a:pt x="471" y="418"/>
                    <a:pt x="465" y="415"/>
                  </a:cubicBezTo>
                  <a:cubicBezTo>
                    <a:pt x="460" y="413"/>
                    <a:pt x="446" y="405"/>
                    <a:pt x="439" y="402"/>
                  </a:cubicBezTo>
                  <a:lnTo>
                    <a:pt x="401" y="412"/>
                  </a:lnTo>
                  <a:cubicBezTo>
                    <a:pt x="400" y="412"/>
                    <a:pt x="399" y="412"/>
                    <a:pt x="398" y="412"/>
                  </a:cubicBezTo>
                  <a:cubicBezTo>
                    <a:pt x="305" y="405"/>
                    <a:pt x="301" y="401"/>
                    <a:pt x="298" y="396"/>
                  </a:cubicBezTo>
                  <a:lnTo>
                    <a:pt x="297" y="395"/>
                  </a:lnTo>
                  <a:cubicBezTo>
                    <a:pt x="295" y="389"/>
                    <a:pt x="293" y="382"/>
                    <a:pt x="292" y="375"/>
                  </a:cubicBezTo>
                  <a:cubicBezTo>
                    <a:pt x="291" y="370"/>
                    <a:pt x="289" y="364"/>
                    <a:pt x="288" y="359"/>
                  </a:cubicBezTo>
                  <a:cubicBezTo>
                    <a:pt x="276" y="356"/>
                    <a:pt x="226" y="344"/>
                    <a:pt x="207" y="340"/>
                  </a:cubicBezTo>
                  <a:cubicBezTo>
                    <a:pt x="202" y="345"/>
                    <a:pt x="195" y="349"/>
                    <a:pt x="188" y="351"/>
                  </a:cubicBezTo>
                  <a:cubicBezTo>
                    <a:pt x="170" y="354"/>
                    <a:pt x="151" y="341"/>
                    <a:pt x="139" y="332"/>
                  </a:cubicBezTo>
                  <a:cubicBezTo>
                    <a:pt x="137" y="330"/>
                    <a:pt x="134" y="328"/>
                    <a:pt x="132" y="326"/>
                  </a:cubicBezTo>
                  <a:cubicBezTo>
                    <a:pt x="121" y="328"/>
                    <a:pt x="110" y="330"/>
                    <a:pt x="100" y="334"/>
                  </a:cubicBezTo>
                  <a:lnTo>
                    <a:pt x="100" y="340"/>
                  </a:lnTo>
                  <a:cubicBezTo>
                    <a:pt x="101" y="351"/>
                    <a:pt x="102" y="362"/>
                    <a:pt x="95" y="368"/>
                  </a:cubicBezTo>
                  <a:cubicBezTo>
                    <a:pt x="95" y="368"/>
                    <a:pt x="92" y="373"/>
                    <a:pt x="90" y="376"/>
                  </a:cubicBezTo>
                  <a:cubicBezTo>
                    <a:pt x="82" y="393"/>
                    <a:pt x="72" y="414"/>
                    <a:pt x="56" y="416"/>
                  </a:cubicBezTo>
                  <a:cubicBezTo>
                    <a:pt x="48" y="416"/>
                    <a:pt x="40" y="412"/>
                    <a:pt x="36" y="406"/>
                  </a:cubicBezTo>
                  <a:cubicBezTo>
                    <a:pt x="35" y="404"/>
                    <a:pt x="34" y="402"/>
                    <a:pt x="34" y="400"/>
                  </a:cubicBezTo>
                  <a:cubicBezTo>
                    <a:pt x="33" y="388"/>
                    <a:pt x="27" y="376"/>
                    <a:pt x="19" y="367"/>
                  </a:cubicBezTo>
                  <a:cubicBezTo>
                    <a:pt x="9" y="355"/>
                    <a:pt x="3" y="340"/>
                    <a:pt x="0" y="325"/>
                  </a:cubicBezTo>
                  <a:cubicBezTo>
                    <a:pt x="0" y="323"/>
                    <a:pt x="1" y="320"/>
                    <a:pt x="2" y="318"/>
                  </a:cubicBezTo>
                  <a:cubicBezTo>
                    <a:pt x="11" y="309"/>
                    <a:pt x="22" y="302"/>
                    <a:pt x="35" y="298"/>
                  </a:cubicBezTo>
                  <a:lnTo>
                    <a:pt x="44" y="293"/>
                  </a:lnTo>
                  <a:cubicBezTo>
                    <a:pt x="28" y="270"/>
                    <a:pt x="38" y="243"/>
                    <a:pt x="44" y="227"/>
                  </a:cubicBezTo>
                  <a:cubicBezTo>
                    <a:pt x="49" y="216"/>
                    <a:pt x="66" y="222"/>
                    <a:pt x="63" y="234"/>
                  </a:cubicBezTo>
                  <a:cubicBezTo>
                    <a:pt x="54" y="258"/>
                    <a:pt x="51" y="275"/>
                    <a:pt x="66" y="288"/>
                  </a:cubicBezTo>
                  <a:cubicBezTo>
                    <a:pt x="68" y="289"/>
                    <a:pt x="69" y="292"/>
                    <a:pt x="69" y="294"/>
                  </a:cubicBezTo>
                  <a:cubicBezTo>
                    <a:pt x="69" y="297"/>
                    <a:pt x="68" y="300"/>
                    <a:pt x="66" y="302"/>
                  </a:cubicBezTo>
                  <a:cubicBezTo>
                    <a:pt x="60" y="307"/>
                    <a:pt x="52" y="312"/>
                    <a:pt x="43" y="316"/>
                  </a:cubicBezTo>
                  <a:cubicBezTo>
                    <a:pt x="36" y="319"/>
                    <a:pt x="28" y="323"/>
                    <a:pt x="21" y="328"/>
                  </a:cubicBezTo>
                  <a:cubicBezTo>
                    <a:pt x="24" y="338"/>
                    <a:pt x="29" y="347"/>
                    <a:pt x="35" y="355"/>
                  </a:cubicBezTo>
                  <a:cubicBezTo>
                    <a:pt x="45" y="367"/>
                    <a:pt x="52" y="381"/>
                    <a:pt x="54" y="396"/>
                  </a:cubicBezTo>
                  <a:lnTo>
                    <a:pt x="54" y="396"/>
                  </a:lnTo>
                  <a:cubicBezTo>
                    <a:pt x="59" y="395"/>
                    <a:pt x="69" y="374"/>
                    <a:pt x="72" y="368"/>
                  </a:cubicBezTo>
                  <a:cubicBezTo>
                    <a:pt x="74" y="363"/>
                    <a:pt x="77" y="358"/>
                    <a:pt x="80" y="354"/>
                  </a:cubicBezTo>
                  <a:cubicBezTo>
                    <a:pt x="80" y="350"/>
                    <a:pt x="80" y="346"/>
                    <a:pt x="80" y="342"/>
                  </a:cubicBezTo>
                  <a:cubicBezTo>
                    <a:pt x="78" y="335"/>
                    <a:pt x="79" y="328"/>
                    <a:pt x="82" y="322"/>
                  </a:cubicBezTo>
                  <a:cubicBezTo>
                    <a:pt x="88" y="314"/>
                    <a:pt x="129" y="304"/>
                    <a:pt x="140" y="308"/>
                  </a:cubicBezTo>
                  <a:cubicBezTo>
                    <a:pt x="144" y="310"/>
                    <a:pt x="148" y="313"/>
                    <a:pt x="152" y="316"/>
                  </a:cubicBezTo>
                  <a:cubicBezTo>
                    <a:pt x="162" y="323"/>
                    <a:pt x="176" y="333"/>
                    <a:pt x="185" y="331"/>
                  </a:cubicBezTo>
                  <a:cubicBezTo>
                    <a:pt x="187" y="331"/>
                    <a:pt x="191" y="330"/>
                    <a:pt x="195" y="323"/>
                  </a:cubicBezTo>
                  <a:cubicBezTo>
                    <a:pt x="197" y="320"/>
                    <a:pt x="201" y="318"/>
                    <a:pt x="205" y="319"/>
                  </a:cubicBezTo>
                  <a:cubicBezTo>
                    <a:pt x="214" y="320"/>
                    <a:pt x="293" y="339"/>
                    <a:pt x="299" y="342"/>
                  </a:cubicBezTo>
                  <a:cubicBezTo>
                    <a:pt x="300" y="342"/>
                    <a:pt x="301" y="343"/>
                    <a:pt x="302" y="344"/>
                  </a:cubicBezTo>
                  <a:cubicBezTo>
                    <a:pt x="308" y="352"/>
                    <a:pt x="312" y="362"/>
                    <a:pt x="313" y="372"/>
                  </a:cubicBezTo>
                  <a:cubicBezTo>
                    <a:pt x="313" y="376"/>
                    <a:pt x="314" y="381"/>
                    <a:pt x="315" y="384"/>
                  </a:cubicBezTo>
                  <a:cubicBezTo>
                    <a:pt x="327" y="386"/>
                    <a:pt x="365" y="390"/>
                    <a:pt x="398" y="392"/>
                  </a:cubicBezTo>
                  <a:lnTo>
                    <a:pt x="438" y="382"/>
                  </a:lnTo>
                  <a:cubicBezTo>
                    <a:pt x="440" y="381"/>
                    <a:pt x="443" y="381"/>
                    <a:pt x="445" y="383"/>
                  </a:cubicBezTo>
                  <a:cubicBezTo>
                    <a:pt x="445" y="383"/>
                    <a:pt x="465" y="393"/>
                    <a:pt x="472" y="397"/>
                  </a:cubicBezTo>
                  <a:cubicBezTo>
                    <a:pt x="483" y="396"/>
                    <a:pt x="493" y="394"/>
                    <a:pt x="502" y="391"/>
                  </a:cubicBezTo>
                  <a:cubicBezTo>
                    <a:pt x="524" y="386"/>
                    <a:pt x="547" y="382"/>
                    <a:pt x="569" y="381"/>
                  </a:cubicBezTo>
                  <a:cubicBezTo>
                    <a:pt x="572" y="378"/>
                    <a:pt x="571" y="372"/>
                    <a:pt x="569" y="361"/>
                  </a:cubicBezTo>
                  <a:cubicBezTo>
                    <a:pt x="569" y="358"/>
                    <a:pt x="568" y="355"/>
                    <a:pt x="568" y="352"/>
                  </a:cubicBezTo>
                  <a:cubicBezTo>
                    <a:pt x="568" y="349"/>
                    <a:pt x="569" y="346"/>
                    <a:pt x="570" y="344"/>
                  </a:cubicBezTo>
                  <a:cubicBezTo>
                    <a:pt x="577" y="338"/>
                    <a:pt x="586" y="335"/>
                    <a:pt x="595" y="336"/>
                  </a:cubicBezTo>
                  <a:cubicBezTo>
                    <a:pt x="622" y="340"/>
                    <a:pt x="647" y="351"/>
                    <a:pt x="668" y="369"/>
                  </a:cubicBezTo>
                  <a:cubicBezTo>
                    <a:pt x="675" y="367"/>
                    <a:pt x="683" y="368"/>
                    <a:pt x="690" y="371"/>
                  </a:cubicBezTo>
                  <a:cubicBezTo>
                    <a:pt x="695" y="376"/>
                    <a:pt x="697" y="382"/>
                    <a:pt x="697" y="389"/>
                  </a:cubicBezTo>
                  <a:cubicBezTo>
                    <a:pt x="697" y="390"/>
                    <a:pt x="697" y="393"/>
                    <a:pt x="698" y="395"/>
                  </a:cubicBezTo>
                  <a:cubicBezTo>
                    <a:pt x="698" y="401"/>
                    <a:pt x="696" y="407"/>
                    <a:pt x="692" y="411"/>
                  </a:cubicBezTo>
                  <a:lnTo>
                    <a:pt x="691" y="412"/>
                  </a:lnTo>
                  <a:cubicBezTo>
                    <a:pt x="692" y="412"/>
                    <a:pt x="693" y="416"/>
                    <a:pt x="700" y="415"/>
                  </a:cubicBezTo>
                  <a:cubicBezTo>
                    <a:pt x="712" y="406"/>
                    <a:pt x="709" y="359"/>
                    <a:pt x="703" y="335"/>
                  </a:cubicBezTo>
                  <a:cubicBezTo>
                    <a:pt x="695" y="328"/>
                    <a:pt x="685" y="323"/>
                    <a:pt x="675" y="319"/>
                  </a:cubicBezTo>
                  <a:cubicBezTo>
                    <a:pt x="657" y="309"/>
                    <a:pt x="643" y="303"/>
                    <a:pt x="643" y="291"/>
                  </a:cubicBezTo>
                  <a:cubicBezTo>
                    <a:pt x="643" y="285"/>
                    <a:pt x="646" y="279"/>
                    <a:pt x="652" y="276"/>
                  </a:cubicBezTo>
                  <a:cubicBezTo>
                    <a:pt x="680" y="259"/>
                    <a:pt x="697" y="227"/>
                    <a:pt x="694" y="193"/>
                  </a:cubicBezTo>
                  <a:cubicBezTo>
                    <a:pt x="694" y="189"/>
                    <a:pt x="695" y="184"/>
                    <a:pt x="699" y="181"/>
                  </a:cubicBezTo>
                  <a:cubicBezTo>
                    <a:pt x="701" y="179"/>
                    <a:pt x="705" y="178"/>
                    <a:pt x="708" y="179"/>
                  </a:cubicBezTo>
                  <a:cubicBezTo>
                    <a:pt x="711" y="180"/>
                    <a:pt x="714" y="183"/>
                    <a:pt x="715" y="187"/>
                  </a:cubicBezTo>
                  <a:cubicBezTo>
                    <a:pt x="723" y="204"/>
                    <a:pt x="741" y="220"/>
                    <a:pt x="772" y="234"/>
                  </a:cubicBezTo>
                  <a:cubicBezTo>
                    <a:pt x="769" y="222"/>
                    <a:pt x="765" y="211"/>
                    <a:pt x="761" y="200"/>
                  </a:cubicBezTo>
                  <a:cubicBezTo>
                    <a:pt x="757" y="194"/>
                    <a:pt x="752" y="189"/>
                    <a:pt x="746" y="185"/>
                  </a:cubicBezTo>
                  <a:cubicBezTo>
                    <a:pt x="737" y="179"/>
                    <a:pt x="730" y="171"/>
                    <a:pt x="725" y="163"/>
                  </a:cubicBezTo>
                  <a:cubicBezTo>
                    <a:pt x="717" y="146"/>
                    <a:pt x="729" y="131"/>
                    <a:pt x="734" y="124"/>
                  </a:cubicBezTo>
                  <a:cubicBezTo>
                    <a:pt x="732" y="107"/>
                    <a:pt x="728" y="90"/>
                    <a:pt x="722" y="74"/>
                  </a:cubicBezTo>
                  <a:cubicBezTo>
                    <a:pt x="714" y="63"/>
                    <a:pt x="709" y="50"/>
                    <a:pt x="708" y="37"/>
                  </a:cubicBezTo>
                  <a:cubicBezTo>
                    <a:pt x="707" y="26"/>
                    <a:pt x="699" y="20"/>
                    <a:pt x="696" y="20"/>
                  </a:cubicBezTo>
                  <a:cubicBezTo>
                    <a:pt x="695" y="20"/>
                    <a:pt x="693" y="23"/>
                    <a:pt x="693" y="29"/>
                  </a:cubicBezTo>
                  <a:cubicBezTo>
                    <a:pt x="693" y="33"/>
                    <a:pt x="691" y="36"/>
                    <a:pt x="688" y="38"/>
                  </a:cubicBezTo>
                  <a:cubicBezTo>
                    <a:pt x="668" y="55"/>
                    <a:pt x="650" y="74"/>
                    <a:pt x="635" y="96"/>
                  </a:cubicBezTo>
                  <a:cubicBezTo>
                    <a:pt x="635" y="98"/>
                    <a:pt x="635" y="100"/>
                    <a:pt x="634" y="102"/>
                  </a:cubicBezTo>
                  <a:cubicBezTo>
                    <a:pt x="631" y="106"/>
                    <a:pt x="627" y="107"/>
                    <a:pt x="623" y="106"/>
                  </a:cubicBezTo>
                  <a:cubicBezTo>
                    <a:pt x="612" y="107"/>
                    <a:pt x="601" y="110"/>
                    <a:pt x="592" y="116"/>
                  </a:cubicBezTo>
                  <a:cubicBezTo>
                    <a:pt x="580" y="120"/>
                    <a:pt x="572" y="104"/>
                    <a:pt x="583" y="98"/>
                  </a:cubicBezTo>
                  <a:cubicBezTo>
                    <a:pt x="594" y="92"/>
                    <a:pt x="606" y="88"/>
                    <a:pt x="618" y="86"/>
                  </a:cubicBezTo>
                  <a:cubicBezTo>
                    <a:pt x="634" y="63"/>
                    <a:pt x="652" y="42"/>
                    <a:pt x="673" y="24"/>
                  </a:cubicBezTo>
                  <a:cubicBezTo>
                    <a:pt x="675" y="7"/>
                    <a:pt x="685" y="0"/>
                    <a:pt x="694" y="0"/>
                  </a:cubicBezTo>
                  <a:cubicBezTo>
                    <a:pt x="712" y="2"/>
                    <a:pt x="726" y="16"/>
                    <a:pt x="727" y="34"/>
                  </a:cubicBezTo>
                  <a:cubicBezTo>
                    <a:pt x="729" y="45"/>
                    <a:pt x="733" y="55"/>
                    <a:pt x="739" y="64"/>
                  </a:cubicBezTo>
                  <a:cubicBezTo>
                    <a:pt x="740" y="66"/>
                    <a:pt x="760" y="123"/>
                    <a:pt x="751" y="135"/>
                  </a:cubicBezTo>
                  <a:lnTo>
                    <a:pt x="750" y="137"/>
                  </a:lnTo>
                  <a:cubicBezTo>
                    <a:pt x="747" y="140"/>
                    <a:pt x="740" y="149"/>
                    <a:pt x="742" y="154"/>
                  </a:cubicBezTo>
                  <a:cubicBezTo>
                    <a:pt x="747" y="159"/>
                    <a:pt x="752" y="164"/>
                    <a:pt x="758" y="168"/>
                  </a:cubicBezTo>
                  <a:cubicBezTo>
                    <a:pt x="768" y="174"/>
                    <a:pt x="775" y="183"/>
                    <a:pt x="780" y="192"/>
                  </a:cubicBezTo>
                  <a:cubicBezTo>
                    <a:pt x="801" y="249"/>
                    <a:pt x="793" y="255"/>
                    <a:pt x="789" y="258"/>
                  </a:cubicBezTo>
                  <a:cubicBezTo>
                    <a:pt x="786" y="260"/>
                    <a:pt x="782" y="260"/>
                    <a:pt x="779" y="259"/>
                  </a:cubicBezTo>
                  <a:cubicBezTo>
                    <a:pt x="754" y="250"/>
                    <a:pt x="732" y="236"/>
                    <a:pt x="713" y="218"/>
                  </a:cubicBezTo>
                  <a:cubicBezTo>
                    <a:pt x="708" y="248"/>
                    <a:pt x="691" y="275"/>
                    <a:pt x="665" y="291"/>
                  </a:cubicBezTo>
                  <a:cubicBezTo>
                    <a:pt x="671" y="294"/>
                    <a:pt x="677" y="298"/>
                    <a:pt x="684" y="301"/>
                  </a:cubicBezTo>
                  <a:cubicBezTo>
                    <a:pt x="699" y="309"/>
                    <a:pt x="714" y="316"/>
                    <a:pt x="720" y="326"/>
                  </a:cubicBezTo>
                  <a:cubicBezTo>
                    <a:pt x="720" y="326"/>
                    <a:pt x="721" y="327"/>
                    <a:pt x="721" y="328"/>
                  </a:cubicBezTo>
                  <a:cubicBezTo>
                    <a:pt x="721" y="329"/>
                    <a:pt x="742" y="415"/>
                    <a:pt x="707" y="433"/>
                  </a:cubicBezTo>
                  <a:cubicBezTo>
                    <a:pt x="706" y="433"/>
                    <a:pt x="705" y="433"/>
                    <a:pt x="704" y="433"/>
                  </a:cubicBezTo>
                  <a:cubicBezTo>
                    <a:pt x="702" y="434"/>
                    <a:pt x="699" y="435"/>
                    <a:pt x="696" y="435"/>
                  </a:cubicBezTo>
                  <a:close/>
                  <a:moveTo>
                    <a:pt x="312" y="383"/>
                  </a:moveTo>
                  <a:close/>
                  <a:moveTo>
                    <a:pt x="82" y="352"/>
                  </a:moveTo>
                  <a:close/>
                  <a:moveTo>
                    <a:pt x="632" y="90"/>
                  </a:move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307"/>
            <p:cNvSpPr>
              <a:spLocks noEditPoints="1"/>
            </p:cNvSpPr>
            <p:nvPr/>
          </p:nvSpPr>
          <p:spPr bwMode="auto">
            <a:xfrm>
              <a:off x="1647734" y="4894271"/>
              <a:ext cx="200978" cy="272030"/>
            </a:xfrm>
            <a:custGeom>
              <a:avLst/>
              <a:gdLst>
                <a:gd name="T0" fmla="*/ 104 w 209"/>
                <a:gd name="T1" fmla="*/ 281 h 281"/>
                <a:gd name="T2" fmla="*/ 96 w 209"/>
                <a:gd name="T3" fmla="*/ 279 h 281"/>
                <a:gd name="T4" fmla="*/ 85 w 209"/>
                <a:gd name="T5" fmla="*/ 267 h 281"/>
                <a:gd name="T6" fmla="*/ 85 w 209"/>
                <a:gd name="T7" fmla="*/ 267 h 281"/>
                <a:gd name="T8" fmla="*/ 23 w 209"/>
                <a:gd name="T9" fmla="*/ 120 h 281"/>
                <a:gd name="T10" fmla="*/ 105 w 209"/>
                <a:gd name="T11" fmla="*/ 0 h 281"/>
                <a:gd name="T12" fmla="*/ 186 w 209"/>
                <a:gd name="T13" fmla="*/ 120 h 281"/>
                <a:gd name="T14" fmla="*/ 124 w 209"/>
                <a:gd name="T15" fmla="*/ 268 h 281"/>
                <a:gd name="T16" fmla="*/ 112 w 209"/>
                <a:gd name="T17" fmla="*/ 280 h 281"/>
                <a:gd name="T18" fmla="*/ 104 w 209"/>
                <a:gd name="T19" fmla="*/ 281 h 281"/>
                <a:gd name="T20" fmla="*/ 103 w 209"/>
                <a:gd name="T21" fmla="*/ 260 h 281"/>
                <a:gd name="T22" fmla="*/ 104 w 209"/>
                <a:gd name="T23" fmla="*/ 260 h 281"/>
                <a:gd name="T24" fmla="*/ 115 w 209"/>
                <a:gd name="T25" fmla="*/ 263 h 281"/>
                <a:gd name="T26" fmla="*/ 105 w 209"/>
                <a:gd name="T27" fmla="*/ 260 h 281"/>
                <a:gd name="T28" fmla="*/ 167 w 209"/>
                <a:gd name="T29" fmla="*/ 112 h 281"/>
                <a:gd name="T30" fmla="*/ 104 w 209"/>
                <a:gd name="T31" fmla="*/ 18 h 281"/>
                <a:gd name="T32" fmla="*/ 42 w 209"/>
                <a:gd name="T33" fmla="*/ 112 h 281"/>
                <a:gd name="T34" fmla="*/ 103 w 209"/>
                <a:gd name="T35" fmla="*/ 26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281">
                  <a:moveTo>
                    <a:pt x="104" y="281"/>
                  </a:moveTo>
                  <a:cubicBezTo>
                    <a:pt x="102" y="280"/>
                    <a:pt x="99" y="280"/>
                    <a:pt x="96" y="279"/>
                  </a:cubicBezTo>
                  <a:cubicBezTo>
                    <a:pt x="91" y="277"/>
                    <a:pt x="87" y="273"/>
                    <a:pt x="85" y="267"/>
                  </a:cubicBezTo>
                  <a:lnTo>
                    <a:pt x="85" y="267"/>
                  </a:lnTo>
                  <a:lnTo>
                    <a:pt x="23" y="120"/>
                  </a:lnTo>
                  <a:cubicBezTo>
                    <a:pt x="0" y="62"/>
                    <a:pt x="43" y="0"/>
                    <a:pt x="105" y="0"/>
                  </a:cubicBezTo>
                  <a:cubicBezTo>
                    <a:pt x="166" y="0"/>
                    <a:pt x="209" y="62"/>
                    <a:pt x="186" y="120"/>
                  </a:cubicBezTo>
                  <a:lnTo>
                    <a:pt x="124" y="268"/>
                  </a:lnTo>
                  <a:cubicBezTo>
                    <a:pt x="122" y="273"/>
                    <a:pt x="118" y="278"/>
                    <a:pt x="112" y="280"/>
                  </a:cubicBezTo>
                  <a:cubicBezTo>
                    <a:pt x="110" y="280"/>
                    <a:pt x="107" y="281"/>
                    <a:pt x="104" y="281"/>
                  </a:cubicBezTo>
                  <a:close/>
                  <a:moveTo>
                    <a:pt x="103" y="260"/>
                  </a:moveTo>
                  <a:cubicBezTo>
                    <a:pt x="103" y="260"/>
                    <a:pt x="103" y="260"/>
                    <a:pt x="104" y="260"/>
                  </a:cubicBezTo>
                  <a:lnTo>
                    <a:pt x="115" y="263"/>
                  </a:lnTo>
                  <a:lnTo>
                    <a:pt x="105" y="260"/>
                  </a:lnTo>
                  <a:lnTo>
                    <a:pt x="167" y="112"/>
                  </a:lnTo>
                  <a:cubicBezTo>
                    <a:pt x="186" y="68"/>
                    <a:pt x="153" y="18"/>
                    <a:pt x="104" y="18"/>
                  </a:cubicBezTo>
                  <a:cubicBezTo>
                    <a:pt x="56" y="18"/>
                    <a:pt x="23" y="68"/>
                    <a:pt x="42" y="112"/>
                  </a:cubicBezTo>
                  <a:lnTo>
                    <a:pt x="103" y="260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308"/>
            <p:cNvSpPr>
              <a:spLocks/>
            </p:cNvSpPr>
            <p:nvPr/>
          </p:nvSpPr>
          <p:spPr bwMode="auto">
            <a:xfrm>
              <a:off x="1712696" y="4949082"/>
              <a:ext cx="62933" cy="62933"/>
            </a:xfrm>
            <a:custGeom>
              <a:avLst/>
              <a:gdLst>
                <a:gd name="T0" fmla="*/ 65 w 65"/>
                <a:gd name="T1" fmla="*/ 28 h 65"/>
                <a:gd name="T2" fmla="*/ 17 w 65"/>
                <a:gd name="T3" fmla="*/ 48 h 65"/>
                <a:gd name="T4" fmla="*/ 37 w 65"/>
                <a:gd name="T5" fmla="*/ 0 h 65"/>
                <a:gd name="T6" fmla="*/ 65 w 65"/>
                <a:gd name="T7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5">
                  <a:moveTo>
                    <a:pt x="65" y="28"/>
                  </a:moveTo>
                  <a:cubicBezTo>
                    <a:pt x="65" y="53"/>
                    <a:pt x="35" y="65"/>
                    <a:pt x="17" y="48"/>
                  </a:cubicBezTo>
                  <a:cubicBezTo>
                    <a:pt x="0" y="30"/>
                    <a:pt x="12" y="0"/>
                    <a:pt x="37" y="0"/>
                  </a:cubicBezTo>
                  <a:cubicBezTo>
                    <a:pt x="52" y="0"/>
                    <a:pt x="65" y="13"/>
                    <a:pt x="65" y="28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1" name="Параллелограмм 30">
            <a:extLst>
              <a:ext uri="{FF2B5EF4-FFF2-40B4-BE49-F238E27FC236}">
                <a16:creationId xmlns:a16="http://schemas.microsoft.com/office/drawing/2014/main" xmlns="" id="{3888282E-CBC8-4E28-A135-DD502357F38B}"/>
              </a:ext>
            </a:extLst>
          </p:cNvPr>
          <p:cNvSpPr/>
          <p:nvPr/>
        </p:nvSpPr>
        <p:spPr>
          <a:xfrm>
            <a:off x="2812222" y="4015212"/>
            <a:ext cx="1739900" cy="251810"/>
          </a:xfrm>
          <a:prstGeom prst="parallelogram">
            <a:avLst>
              <a:gd name="adj" fmla="val 100309"/>
            </a:avLst>
          </a:prstGeom>
          <a:gradFill flip="none" rotWithShape="1">
            <a:gsLst>
              <a:gs pos="37000">
                <a:srgbClr val="194B9B"/>
              </a:gs>
              <a:gs pos="100000">
                <a:srgbClr val="B455A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8" name="Группа 107"/>
          <p:cNvGrpSpPr/>
          <p:nvPr/>
        </p:nvGrpSpPr>
        <p:grpSpPr>
          <a:xfrm>
            <a:off x="5083175" y="4814888"/>
            <a:ext cx="563563" cy="550862"/>
            <a:chOff x="5083175" y="4814888"/>
            <a:chExt cx="563563" cy="550862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084763" y="5114925"/>
              <a:ext cx="268288" cy="217488"/>
            </a:xfrm>
            <a:custGeom>
              <a:avLst/>
              <a:gdLst>
                <a:gd name="T0" fmla="*/ 8 w 303"/>
                <a:gd name="T1" fmla="*/ 247 h 247"/>
                <a:gd name="T2" fmla="*/ 8 w 303"/>
                <a:gd name="T3" fmla="*/ 235 h 247"/>
                <a:gd name="T4" fmla="*/ 62 w 303"/>
                <a:gd name="T5" fmla="*/ 234 h 247"/>
                <a:gd name="T6" fmla="*/ 96 w 303"/>
                <a:gd name="T7" fmla="*/ 199 h 247"/>
                <a:gd name="T8" fmla="*/ 89 w 303"/>
                <a:gd name="T9" fmla="*/ 161 h 247"/>
                <a:gd name="T10" fmla="*/ 96 w 303"/>
                <a:gd name="T11" fmla="*/ 153 h 247"/>
                <a:gd name="T12" fmla="*/ 136 w 303"/>
                <a:gd name="T13" fmla="*/ 159 h 247"/>
                <a:gd name="T14" fmla="*/ 180 w 303"/>
                <a:gd name="T15" fmla="*/ 115 h 247"/>
                <a:gd name="T16" fmla="*/ 175 w 303"/>
                <a:gd name="T17" fmla="*/ 86 h 247"/>
                <a:gd name="T18" fmla="*/ 177 w 303"/>
                <a:gd name="T19" fmla="*/ 81 h 247"/>
                <a:gd name="T20" fmla="*/ 182 w 303"/>
                <a:gd name="T21" fmla="*/ 79 h 247"/>
                <a:gd name="T22" fmla="*/ 212 w 303"/>
                <a:gd name="T23" fmla="*/ 83 h 247"/>
                <a:gd name="T24" fmla="*/ 231 w 303"/>
                <a:gd name="T25" fmla="*/ 63 h 247"/>
                <a:gd name="T26" fmla="*/ 226 w 303"/>
                <a:gd name="T27" fmla="*/ 35 h 247"/>
                <a:gd name="T28" fmla="*/ 228 w 303"/>
                <a:gd name="T29" fmla="*/ 29 h 247"/>
                <a:gd name="T30" fmla="*/ 233 w 303"/>
                <a:gd name="T31" fmla="*/ 27 h 247"/>
                <a:gd name="T32" fmla="*/ 263 w 303"/>
                <a:gd name="T33" fmla="*/ 31 h 247"/>
                <a:gd name="T34" fmla="*/ 292 w 303"/>
                <a:gd name="T35" fmla="*/ 2 h 247"/>
                <a:gd name="T36" fmla="*/ 301 w 303"/>
                <a:gd name="T37" fmla="*/ 2 h 247"/>
                <a:gd name="T38" fmla="*/ 301 w 303"/>
                <a:gd name="T39" fmla="*/ 11 h 247"/>
                <a:gd name="T40" fmla="*/ 270 w 303"/>
                <a:gd name="T41" fmla="*/ 42 h 247"/>
                <a:gd name="T42" fmla="*/ 264 w 303"/>
                <a:gd name="T43" fmla="*/ 44 h 247"/>
                <a:gd name="T44" fmla="*/ 239 w 303"/>
                <a:gd name="T45" fmla="*/ 41 h 247"/>
                <a:gd name="T46" fmla="*/ 244 w 303"/>
                <a:gd name="T47" fmla="*/ 64 h 247"/>
                <a:gd name="T48" fmla="*/ 242 w 303"/>
                <a:gd name="T49" fmla="*/ 70 h 247"/>
                <a:gd name="T50" fmla="*/ 218 w 303"/>
                <a:gd name="T51" fmla="*/ 94 h 247"/>
                <a:gd name="T52" fmla="*/ 213 w 303"/>
                <a:gd name="T53" fmla="*/ 95 h 247"/>
                <a:gd name="T54" fmla="*/ 188 w 303"/>
                <a:gd name="T55" fmla="*/ 92 h 247"/>
                <a:gd name="T56" fmla="*/ 192 w 303"/>
                <a:gd name="T57" fmla="*/ 115 h 247"/>
                <a:gd name="T58" fmla="*/ 191 w 303"/>
                <a:gd name="T59" fmla="*/ 121 h 247"/>
                <a:gd name="T60" fmla="*/ 143 w 303"/>
                <a:gd name="T61" fmla="*/ 170 h 247"/>
                <a:gd name="T62" fmla="*/ 138 w 303"/>
                <a:gd name="T63" fmla="*/ 172 h 247"/>
                <a:gd name="T64" fmla="*/ 103 w 303"/>
                <a:gd name="T65" fmla="*/ 167 h 247"/>
                <a:gd name="T66" fmla="*/ 109 w 303"/>
                <a:gd name="T67" fmla="*/ 200 h 247"/>
                <a:gd name="T68" fmla="*/ 107 w 303"/>
                <a:gd name="T69" fmla="*/ 205 h 247"/>
                <a:gd name="T70" fmla="*/ 69 w 303"/>
                <a:gd name="T71" fmla="*/ 244 h 247"/>
                <a:gd name="T72" fmla="*/ 64 w 303"/>
                <a:gd name="T73" fmla="*/ 246 h 247"/>
                <a:gd name="T74" fmla="*/ 8 w 303"/>
                <a:gd name="T75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3" h="247">
                  <a:moveTo>
                    <a:pt x="8" y="247"/>
                  </a:moveTo>
                  <a:cubicBezTo>
                    <a:pt x="0" y="247"/>
                    <a:pt x="0" y="235"/>
                    <a:pt x="8" y="235"/>
                  </a:cubicBezTo>
                  <a:lnTo>
                    <a:pt x="62" y="234"/>
                  </a:lnTo>
                  <a:lnTo>
                    <a:pt x="96" y="199"/>
                  </a:lnTo>
                  <a:lnTo>
                    <a:pt x="89" y="161"/>
                  </a:lnTo>
                  <a:cubicBezTo>
                    <a:pt x="89" y="156"/>
                    <a:pt x="92" y="153"/>
                    <a:pt x="96" y="153"/>
                  </a:cubicBezTo>
                  <a:lnTo>
                    <a:pt x="136" y="159"/>
                  </a:lnTo>
                  <a:lnTo>
                    <a:pt x="180" y="115"/>
                  </a:lnTo>
                  <a:lnTo>
                    <a:pt x="175" y="86"/>
                  </a:lnTo>
                  <a:cubicBezTo>
                    <a:pt x="175" y="84"/>
                    <a:pt x="175" y="82"/>
                    <a:pt x="177" y="81"/>
                  </a:cubicBezTo>
                  <a:cubicBezTo>
                    <a:pt x="178" y="79"/>
                    <a:pt x="180" y="79"/>
                    <a:pt x="182" y="79"/>
                  </a:cubicBezTo>
                  <a:lnTo>
                    <a:pt x="212" y="83"/>
                  </a:lnTo>
                  <a:lnTo>
                    <a:pt x="231" y="63"/>
                  </a:lnTo>
                  <a:lnTo>
                    <a:pt x="226" y="35"/>
                  </a:lnTo>
                  <a:cubicBezTo>
                    <a:pt x="226" y="33"/>
                    <a:pt x="227" y="31"/>
                    <a:pt x="228" y="29"/>
                  </a:cubicBezTo>
                  <a:cubicBezTo>
                    <a:pt x="229" y="28"/>
                    <a:pt x="231" y="27"/>
                    <a:pt x="233" y="27"/>
                  </a:cubicBezTo>
                  <a:lnTo>
                    <a:pt x="263" y="31"/>
                  </a:lnTo>
                  <a:lnTo>
                    <a:pt x="292" y="2"/>
                  </a:lnTo>
                  <a:cubicBezTo>
                    <a:pt x="294" y="0"/>
                    <a:pt x="298" y="0"/>
                    <a:pt x="301" y="2"/>
                  </a:cubicBezTo>
                  <a:cubicBezTo>
                    <a:pt x="303" y="5"/>
                    <a:pt x="303" y="9"/>
                    <a:pt x="301" y="11"/>
                  </a:cubicBezTo>
                  <a:lnTo>
                    <a:pt x="270" y="42"/>
                  </a:lnTo>
                  <a:cubicBezTo>
                    <a:pt x="268" y="44"/>
                    <a:pt x="266" y="44"/>
                    <a:pt x="264" y="44"/>
                  </a:cubicBezTo>
                  <a:lnTo>
                    <a:pt x="239" y="41"/>
                  </a:lnTo>
                  <a:lnTo>
                    <a:pt x="244" y="64"/>
                  </a:lnTo>
                  <a:cubicBezTo>
                    <a:pt x="244" y="66"/>
                    <a:pt x="243" y="68"/>
                    <a:pt x="242" y="70"/>
                  </a:cubicBezTo>
                  <a:lnTo>
                    <a:pt x="218" y="94"/>
                  </a:lnTo>
                  <a:cubicBezTo>
                    <a:pt x="217" y="95"/>
                    <a:pt x="215" y="95"/>
                    <a:pt x="213" y="95"/>
                  </a:cubicBezTo>
                  <a:lnTo>
                    <a:pt x="188" y="92"/>
                  </a:lnTo>
                  <a:lnTo>
                    <a:pt x="192" y="115"/>
                  </a:lnTo>
                  <a:cubicBezTo>
                    <a:pt x="193" y="117"/>
                    <a:pt x="192" y="119"/>
                    <a:pt x="191" y="121"/>
                  </a:cubicBezTo>
                  <a:lnTo>
                    <a:pt x="143" y="170"/>
                  </a:lnTo>
                  <a:cubicBezTo>
                    <a:pt x="142" y="171"/>
                    <a:pt x="140" y="172"/>
                    <a:pt x="138" y="172"/>
                  </a:cubicBezTo>
                  <a:lnTo>
                    <a:pt x="103" y="167"/>
                  </a:lnTo>
                  <a:lnTo>
                    <a:pt x="109" y="200"/>
                  </a:lnTo>
                  <a:cubicBezTo>
                    <a:pt x="109" y="202"/>
                    <a:pt x="109" y="204"/>
                    <a:pt x="107" y="205"/>
                  </a:cubicBezTo>
                  <a:lnTo>
                    <a:pt x="69" y="244"/>
                  </a:lnTo>
                  <a:cubicBezTo>
                    <a:pt x="68" y="246"/>
                    <a:pt x="66" y="246"/>
                    <a:pt x="64" y="246"/>
                  </a:cubicBezTo>
                  <a:lnTo>
                    <a:pt x="8" y="247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5400675" y="4914900"/>
              <a:ext cx="128588" cy="131763"/>
            </a:xfrm>
            <a:custGeom>
              <a:avLst/>
              <a:gdLst>
                <a:gd name="T0" fmla="*/ 114 w 147"/>
                <a:gd name="T1" fmla="*/ 148 h 148"/>
                <a:gd name="T2" fmla="*/ 110 w 147"/>
                <a:gd name="T3" fmla="*/ 146 h 148"/>
                <a:gd name="T4" fmla="*/ 110 w 147"/>
                <a:gd name="T5" fmla="*/ 137 h 148"/>
                <a:gd name="T6" fmla="*/ 108 w 147"/>
                <a:gd name="T7" fmla="*/ 41 h 148"/>
                <a:gd name="T8" fmla="*/ 15 w 147"/>
                <a:gd name="T9" fmla="*/ 39 h 148"/>
                <a:gd name="T10" fmla="*/ 7 w 147"/>
                <a:gd name="T11" fmla="*/ 30 h 148"/>
                <a:gd name="T12" fmla="*/ 117 w 147"/>
                <a:gd name="T13" fmla="*/ 32 h 148"/>
                <a:gd name="T14" fmla="*/ 119 w 147"/>
                <a:gd name="T15" fmla="*/ 145 h 148"/>
                <a:gd name="T16" fmla="*/ 114 w 147"/>
                <a:gd name="T1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48">
                  <a:moveTo>
                    <a:pt x="114" y="148"/>
                  </a:moveTo>
                  <a:cubicBezTo>
                    <a:pt x="112" y="147"/>
                    <a:pt x="111" y="147"/>
                    <a:pt x="110" y="146"/>
                  </a:cubicBezTo>
                  <a:cubicBezTo>
                    <a:pt x="107" y="144"/>
                    <a:pt x="107" y="140"/>
                    <a:pt x="110" y="137"/>
                  </a:cubicBezTo>
                  <a:cubicBezTo>
                    <a:pt x="134" y="109"/>
                    <a:pt x="133" y="68"/>
                    <a:pt x="108" y="41"/>
                  </a:cubicBezTo>
                  <a:cubicBezTo>
                    <a:pt x="82" y="15"/>
                    <a:pt x="41" y="14"/>
                    <a:pt x="15" y="39"/>
                  </a:cubicBezTo>
                  <a:cubicBezTo>
                    <a:pt x="9" y="46"/>
                    <a:pt x="0" y="35"/>
                    <a:pt x="7" y="30"/>
                  </a:cubicBezTo>
                  <a:cubicBezTo>
                    <a:pt x="38" y="0"/>
                    <a:pt x="87" y="2"/>
                    <a:pt x="117" y="32"/>
                  </a:cubicBezTo>
                  <a:cubicBezTo>
                    <a:pt x="146" y="64"/>
                    <a:pt x="147" y="112"/>
                    <a:pt x="119" y="145"/>
                  </a:cubicBezTo>
                  <a:cubicBezTo>
                    <a:pt x="118" y="147"/>
                    <a:pt x="116" y="148"/>
                    <a:pt x="114" y="148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5422900" y="4943475"/>
              <a:ext cx="69850" cy="36513"/>
            </a:xfrm>
            <a:custGeom>
              <a:avLst/>
              <a:gdLst>
                <a:gd name="T0" fmla="*/ 72 w 79"/>
                <a:gd name="T1" fmla="*/ 41 h 41"/>
                <a:gd name="T2" fmla="*/ 67 w 79"/>
                <a:gd name="T3" fmla="*/ 38 h 41"/>
                <a:gd name="T4" fmla="*/ 10 w 79"/>
                <a:gd name="T5" fmla="*/ 25 h 41"/>
                <a:gd name="T6" fmla="*/ 1 w 79"/>
                <a:gd name="T7" fmla="*/ 22 h 41"/>
                <a:gd name="T8" fmla="*/ 4 w 79"/>
                <a:gd name="T9" fmla="*/ 14 h 41"/>
                <a:gd name="T10" fmla="*/ 77 w 79"/>
                <a:gd name="T11" fmla="*/ 31 h 41"/>
                <a:gd name="T12" fmla="*/ 76 w 79"/>
                <a:gd name="T13" fmla="*/ 39 h 41"/>
                <a:gd name="T14" fmla="*/ 72 w 7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1">
                  <a:moveTo>
                    <a:pt x="72" y="41"/>
                  </a:moveTo>
                  <a:cubicBezTo>
                    <a:pt x="70" y="41"/>
                    <a:pt x="68" y="40"/>
                    <a:pt x="67" y="38"/>
                  </a:cubicBezTo>
                  <a:cubicBezTo>
                    <a:pt x="54" y="20"/>
                    <a:pt x="30" y="14"/>
                    <a:pt x="10" y="25"/>
                  </a:cubicBezTo>
                  <a:cubicBezTo>
                    <a:pt x="7" y="27"/>
                    <a:pt x="3" y="25"/>
                    <a:pt x="1" y="22"/>
                  </a:cubicBezTo>
                  <a:cubicBezTo>
                    <a:pt x="0" y="19"/>
                    <a:pt x="1" y="15"/>
                    <a:pt x="4" y="14"/>
                  </a:cubicBezTo>
                  <a:cubicBezTo>
                    <a:pt x="29" y="0"/>
                    <a:pt x="61" y="8"/>
                    <a:pt x="77" y="31"/>
                  </a:cubicBezTo>
                  <a:cubicBezTo>
                    <a:pt x="79" y="34"/>
                    <a:pt x="79" y="38"/>
                    <a:pt x="76" y="39"/>
                  </a:cubicBezTo>
                  <a:cubicBezTo>
                    <a:pt x="75" y="40"/>
                    <a:pt x="74" y="41"/>
                    <a:pt x="72" y="41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5083175" y="5099050"/>
              <a:ext cx="309563" cy="266700"/>
            </a:xfrm>
            <a:custGeom>
              <a:avLst/>
              <a:gdLst>
                <a:gd name="T0" fmla="*/ 38 w 350"/>
                <a:gd name="T1" fmla="*/ 302 h 302"/>
                <a:gd name="T2" fmla="*/ 31 w 350"/>
                <a:gd name="T3" fmla="*/ 299 h 302"/>
                <a:gd name="T4" fmla="*/ 3 w 350"/>
                <a:gd name="T5" fmla="*/ 272 h 302"/>
                <a:gd name="T6" fmla="*/ 0 w 350"/>
                <a:gd name="T7" fmla="*/ 264 h 302"/>
                <a:gd name="T8" fmla="*/ 1 w 350"/>
                <a:gd name="T9" fmla="*/ 208 h 302"/>
                <a:gd name="T10" fmla="*/ 4 w 350"/>
                <a:gd name="T11" fmla="*/ 201 h 302"/>
                <a:gd name="T12" fmla="*/ 200 w 350"/>
                <a:gd name="T13" fmla="*/ 4 h 302"/>
                <a:gd name="T14" fmla="*/ 214 w 350"/>
                <a:gd name="T15" fmla="*/ 4 h 302"/>
                <a:gd name="T16" fmla="*/ 214 w 350"/>
                <a:gd name="T17" fmla="*/ 19 h 302"/>
                <a:gd name="T18" fmla="*/ 21 w 350"/>
                <a:gd name="T19" fmla="*/ 212 h 302"/>
                <a:gd name="T20" fmla="*/ 20 w 350"/>
                <a:gd name="T21" fmla="*/ 260 h 302"/>
                <a:gd name="T22" fmla="*/ 42 w 350"/>
                <a:gd name="T23" fmla="*/ 282 h 302"/>
                <a:gd name="T24" fmla="*/ 90 w 350"/>
                <a:gd name="T25" fmla="*/ 281 h 302"/>
                <a:gd name="T26" fmla="*/ 122 w 350"/>
                <a:gd name="T27" fmla="*/ 249 h 302"/>
                <a:gd name="T28" fmla="*/ 115 w 350"/>
                <a:gd name="T29" fmla="*/ 212 h 302"/>
                <a:gd name="T30" fmla="*/ 118 w 350"/>
                <a:gd name="T31" fmla="*/ 204 h 302"/>
                <a:gd name="T32" fmla="*/ 127 w 350"/>
                <a:gd name="T33" fmla="*/ 201 h 302"/>
                <a:gd name="T34" fmla="*/ 164 w 350"/>
                <a:gd name="T35" fmla="*/ 206 h 302"/>
                <a:gd name="T36" fmla="*/ 205 w 350"/>
                <a:gd name="T37" fmla="*/ 165 h 302"/>
                <a:gd name="T38" fmla="*/ 200 w 350"/>
                <a:gd name="T39" fmla="*/ 138 h 302"/>
                <a:gd name="T40" fmla="*/ 203 w 350"/>
                <a:gd name="T41" fmla="*/ 129 h 302"/>
                <a:gd name="T42" fmla="*/ 212 w 350"/>
                <a:gd name="T43" fmla="*/ 126 h 302"/>
                <a:gd name="T44" fmla="*/ 240 w 350"/>
                <a:gd name="T45" fmla="*/ 130 h 302"/>
                <a:gd name="T46" fmla="*/ 256 w 350"/>
                <a:gd name="T47" fmla="*/ 113 h 302"/>
                <a:gd name="T48" fmla="*/ 252 w 350"/>
                <a:gd name="T49" fmla="*/ 87 h 302"/>
                <a:gd name="T50" fmla="*/ 255 w 350"/>
                <a:gd name="T51" fmla="*/ 78 h 302"/>
                <a:gd name="T52" fmla="*/ 263 w 350"/>
                <a:gd name="T53" fmla="*/ 75 h 302"/>
                <a:gd name="T54" fmla="*/ 291 w 350"/>
                <a:gd name="T55" fmla="*/ 79 h 302"/>
                <a:gd name="T56" fmla="*/ 332 w 350"/>
                <a:gd name="T57" fmla="*/ 38 h 302"/>
                <a:gd name="T58" fmla="*/ 346 w 350"/>
                <a:gd name="T59" fmla="*/ 38 h 302"/>
                <a:gd name="T60" fmla="*/ 346 w 350"/>
                <a:gd name="T61" fmla="*/ 52 h 302"/>
                <a:gd name="T62" fmla="*/ 302 w 350"/>
                <a:gd name="T63" fmla="*/ 96 h 302"/>
                <a:gd name="T64" fmla="*/ 294 w 350"/>
                <a:gd name="T65" fmla="*/ 99 h 302"/>
                <a:gd name="T66" fmla="*/ 274 w 350"/>
                <a:gd name="T67" fmla="*/ 97 h 302"/>
                <a:gd name="T68" fmla="*/ 277 w 350"/>
                <a:gd name="T69" fmla="*/ 115 h 302"/>
                <a:gd name="T70" fmla="*/ 275 w 350"/>
                <a:gd name="T71" fmla="*/ 124 h 302"/>
                <a:gd name="T72" fmla="*/ 251 w 350"/>
                <a:gd name="T73" fmla="*/ 148 h 302"/>
                <a:gd name="T74" fmla="*/ 243 w 350"/>
                <a:gd name="T75" fmla="*/ 151 h 302"/>
                <a:gd name="T76" fmla="*/ 223 w 350"/>
                <a:gd name="T77" fmla="*/ 148 h 302"/>
                <a:gd name="T78" fmla="*/ 226 w 350"/>
                <a:gd name="T79" fmla="*/ 167 h 302"/>
                <a:gd name="T80" fmla="*/ 224 w 350"/>
                <a:gd name="T81" fmla="*/ 175 h 302"/>
                <a:gd name="T82" fmla="*/ 175 w 350"/>
                <a:gd name="T83" fmla="*/ 224 h 302"/>
                <a:gd name="T84" fmla="*/ 167 w 350"/>
                <a:gd name="T85" fmla="*/ 227 h 302"/>
                <a:gd name="T86" fmla="*/ 138 w 350"/>
                <a:gd name="T87" fmla="*/ 222 h 302"/>
                <a:gd name="T88" fmla="*/ 143 w 350"/>
                <a:gd name="T89" fmla="*/ 250 h 302"/>
                <a:gd name="T90" fmla="*/ 140 w 350"/>
                <a:gd name="T91" fmla="*/ 259 h 302"/>
                <a:gd name="T92" fmla="*/ 101 w 350"/>
                <a:gd name="T93" fmla="*/ 298 h 302"/>
                <a:gd name="T94" fmla="*/ 94 w 350"/>
                <a:gd name="T95" fmla="*/ 301 h 302"/>
                <a:gd name="T96" fmla="*/ 38 w 350"/>
                <a:gd name="T9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0" h="302">
                  <a:moveTo>
                    <a:pt x="38" y="302"/>
                  </a:moveTo>
                  <a:cubicBezTo>
                    <a:pt x="35" y="302"/>
                    <a:pt x="32" y="301"/>
                    <a:pt x="31" y="299"/>
                  </a:cubicBezTo>
                  <a:lnTo>
                    <a:pt x="3" y="272"/>
                  </a:lnTo>
                  <a:cubicBezTo>
                    <a:pt x="1" y="270"/>
                    <a:pt x="0" y="267"/>
                    <a:pt x="0" y="264"/>
                  </a:cubicBezTo>
                  <a:lnTo>
                    <a:pt x="1" y="208"/>
                  </a:lnTo>
                  <a:cubicBezTo>
                    <a:pt x="1" y="205"/>
                    <a:pt x="2" y="203"/>
                    <a:pt x="4" y="201"/>
                  </a:cubicBezTo>
                  <a:lnTo>
                    <a:pt x="200" y="4"/>
                  </a:lnTo>
                  <a:cubicBezTo>
                    <a:pt x="204" y="0"/>
                    <a:pt x="210" y="0"/>
                    <a:pt x="214" y="4"/>
                  </a:cubicBezTo>
                  <a:cubicBezTo>
                    <a:pt x="218" y="8"/>
                    <a:pt x="218" y="15"/>
                    <a:pt x="214" y="19"/>
                  </a:cubicBezTo>
                  <a:lnTo>
                    <a:pt x="21" y="212"/>
                  </a:lnTo>
                  <a:lnTo>
                    <a:pt x="20" y="260"/>
                  </a:lnTo>
                  <a:lnTo>
                    <a:pt x="42" y="282"/>
                  </a:lnTo>
                  <a:lnTo>
                    <a:pt x="90" y="281"/>
                  </a:lnTo>
                  <a:lnTo>
                    <a:pt x="122" y="249"/>
                  </a:lnTo>
                  <a:lnTo>
                    <a:pt x="115" y="212"/>
                  </a:lnTo>
                  <a:cubicBezTo>
                    <a:pt x="115" y="209"/>
                    <a:pt x="116" y="206"/>
                    <a:pt x="118" y="204"/>
                  </a:cubicBezTo>
                  <a:cubicBezTo>
                    <a:pt x="120" y="201"/>
                    <a:pt x="123" y="200"/>
                    <a:pt x="127" y="201"/>
                  </a:cubicBezTo>
                  <a:lnTo>
                    <a:pt x="164" y="206"/>
                  </a:lnTo>
                  <a:lnTo>
                    <a:pt x="205" y="165"/>
                  </a:lnTo>
                  <a:lnTo>
                    <a:pt x="200" y="138"/>
                  </a:lnTo>
                  <a:cubicBezTo>
                    <a:pt x="200" y="135"/>
                    <a:pt x="201" y="132"/>
                    <a:pt x="203" y="129"/>
                  </a:cubicBezTo>
                  <a:cubicBezTo>
                    <a:pt x="205" y="127"/>
                    <a:pt x="208" y="126"/>
                    <a:pt x="212" y="126"/>
                  </a:cubicBezTo>
                  <a:lnTo>
                    <a:pt x="240" y="130"/>
                  </a:lnTo>
                  <a:lnTo>
                    <a:pt x="256" y="113"/>
                  </a:lnTo>
                  <a:lnTo>
                    <a:pt x="252" y="87"/>
                  </a:lnTo>
                  <a:cubicBezTo>
                    <a:pt x="252" y="83"/>
                    <a:pt x="253" y="80"/>
                    <a:pt x="255" y="78"/>
                  </a:cubicBezTo>
                  <a:cubicBezTo>
                    <a:pt x="257" y="76"/>
                    <a:pt x="260" y="74"/>
                    <a:pt x="263" y="75"/>
                  </a:cubicBezTo>
                  <a:lnTo>
                    <a:pt x="291" y="79"/>
                  </a:lnTo>
                  <a:lnTo>
                    <a:pt x="332" y="38"/>
                  </a:lnTo>
                  <a:cubicBezTo>
                    <a:pt x="336" y="34"/>
                    <a:pt x="343" y="34"/>
                    <a:pt x="346" y="38"/>
                  </a:cubicBezTo>
                  <a:cubicBezTo>
                    <a:pt x="350" y="42"/>
                    <a:pt x="350" y="48"/>
                    <a:pt x="346" y="52"/>
                  </a:cubicBezTo>
                  <a:lnTo>
                    <a:pt x="302" y="96"/>
                  </a:lnTo>
                  <a:cubicBezTo>
                    <a:pt x="300" y="99"/>
                    <a:pt x="297" y="100"/>
                    <a:pt x="294" y="99"/>
                  </a:cubicBezTo>
                  <a:lnTo>
                    <a:pt x="274" y="97"/>
                  </a:lnTo>
                  <a:lnTo>
                    <a:pt x="277" y="115"/>
                  </a:lnTo>
                  <a:cubicBezTo>
                    <a:pt x="278" y="118"/>
                    <a:pt x="277" y="122"/>
                    <a:pt x="275" y="124"/>
                  </a:cubicBezTo>
                  <a:lnTo>
                    <a:pt x="251" y="148"/>
                  </a:lnTo>
                  <a:cubicBezTo>
                    <a:pt x="249" y="150"/>
                    <a:pt x="246" y="151"/>
                    <a:pt x="243" y="151"/>
                  </a:cubicBezTo>
                  <a:lnTo>
                    <a:pt x="223" y="148"/>
                  </a:lnTo>
                  <a:lnTo>
                    <a:pt x="226" y="167"/>
                  </a:lnTo>
                  <a:cubicBezTo>
                    <a:pt x="227" y="170"/>
                    <a:pt x="226" y="173"/>
                    <a:pt x="224" y="175"/>
                  </a:cubicBezTo>
                  <a:lnTo>
                    <a:pt x="175" y="224"/>
                  </a:lnTo>
                  <a:cubicBezTo>
                    <a:pt x="173" y="226"/>
                    <a:pt x="170" y="227"/>
                    <a:pt x="167" y="227"/>
                  </a:cubicBezTo>
                  <a:lnTo>
                    <a:pt x="138" y="222"/>
                  </a:lnTo>
                  <a:lnTo>
                    <a:pt x="143" y="250"/>
                  </a:lnTo>
                  <a:cubicBezTo>
                    <a:pt x="143" y="254"/>
                    <a:pt x="142" y="257"/>
                    <a:pt x="140" y="259"/>
                  </a:cubicBezTo>
                  <a:lnTo>
                    <a:pt x="101" y="298"/>
                  </a:lnTo>
                  <a:cubicBezTo>
                    <a:pt x="99" y="300"/>
                    <a:pt x="97" y="301"/>
                    <a:pt x="94" y="301"/>
                  </a:cubicBezTo>
                  <a:lnTo>
                    <a:pt x="38" y="302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5273675" y="4814888"/>
              <a:ext cx="373063" cy="360363"/>
            </a:xfrm>
            <a:custGeom>
              <a:avLst/>
              <a:gdLst>
                <a:gd name="T0" fmla="*/ 200 w 422"/>
                <a:gd name="T1" fmla="*/ 392 h 407"/>
                <a:gd name="T2" fmla="*/ 17 w 422"/>
                <a:gd name="T3" fmla="*/ 243 h 407"/>
                <a:gd name="T4" fmla="*/ 129 w 422"/>
                <a:gd name="T5" fmla="*/ 34 h 407"/>
                <a:gd name="T6" fmla="*/ 355 w 422"/>
                <a:gd name="T7" fmla="*/ 102 h 407"/>
                <a:gd name="T8" fmla="*/ 332 w 422"/>
                <a:gd name="T9" fmla="*/ 338 h 407"/>
                <a:gd name="T10" fmla="*/ 332 w 422"/>
                <a:gd name="T11" fmla="*/ 338 h 407"/>
                <a:gd name="T12" fmla="*/ 200 w 422"/>
                <a:gd name="T13" fmla="*/ 392 h 407"/>
                <a:gd name="T14" fmla="*/ 200 w 422"/>
                <a:gd name="T15" fmla="*/ 40 h 407"/>
                <a:gd name="T16" fmla="*/ 47 w 422"/>
                <a:gd name="T17" fmla="*/ 270 h 407"/>
                <a:gd name="T18" fmla="*/ 318 w 422"/>
                <a:gd name="T19" fmla="*/ 324 h 407"/>
                <a:gd name="T20" fmla="*/ 318 w 422"/>
                <a:gd name="T21" fmla="*/ 324 h 407"/>
                <a:gd name="T22" fmla="*/ 200 w 422"/>
                <a:gd name="T23" fmla="*/ 4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2" h="407">
                  <a:moveTo>
                    <a:pt x="200" y="392"/>
                  </a:moveTo>
                  <a:cubicBezTo>
                    <a:pt x="111" y="392"/>
                    <a:pt x="35" y="330"/>
                    <a:pt x="17" y="243"/>
                  </a:cubicBezTo>
                  <a:cubicBezTo>
                    <a:pt x="0" y="156"/>
                    <a:pt x="46" y="68"/>
                    <a:pt x="129" y="34"/>
                  </a:cubicBezTo>
                  <a:cubicBezTo>
                    <a:pt x="211" y="0"/>
                    <a:pt x="305" y="29"/>
                    <a:pt x="355" y="102"/>
                  </a:cubicBezTo>
                  <a:cubicBezTo>
                    <a:pt x="404" y="176"/>
                    <a:pt x="395" y="275"/>
                    <a:pt x="332" y="338"/>
                  </a:cubicBezTo>
                  <a:lnTo>
                    <a:pt x="332" y="338"/>
                  </a:lnTo>
                  <a:cubicBezTo>
                    <a:pt x="297" y="373"/>
                    <a:pt x="250" y="392"/>
                    <a:pt x="200" y="392"/>
                  </a:cubicBezTo>
                  <a:close/>
                  <a:moveTo>
                    <a:pt x="200" y="40"/>
                  </a:moveTo>
                  <a:cubicBezTo>
                    <a:pt x="82" y="40"/>
                    <a:pt x="1" y="161"/>
                    <a:pt x="47" y="270"/>
                  </a:cubicBezTo>
                  <a:cubicBezTo>
                    <a:pt x="92" y="379"/>
                    <a:pt x="234" y="407"/>
                    <a:pt x="318" y="324"/>
                  </a:cubicBezTo>
                  <a:lnTo>
                    <a:pt x="318" y="324"/>
                  </a:lnTo>
                  <a:cubicBezTo>
                    <a:pt x="422" y="219"/>
                    <a:pt x="348" y="40"/>
                    <a:pt x="200" y="40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auto">
            <a:xfrm>
              <a:off x="5373688" y="4859338"/>
              <a:ext cx="215900" cy="214313"/>
            </a:xfrm>
            <a:custGeom>
              <a:avLst/>
              <a:gdLst>
                <a:gd name="T0" fmla="*/ 171 w 244"/>
                <a:gd name="T1" fmla="*/ 241 h 241"/>
                <a:gd name="T2" fmla="*/ 164 w 244"/>
                <a:gd name="T3" fmla="*/ 238 h 241"/>
                <a:gd name="T4" fmla="*/ 164 w 244"/>
                <a:gd name="T5" fmla="*/ 224 h 241"/>
                <a:gd name="T6" fmla="*/ 25 w 244"/>
                <a:gd name="T7" fmla="*/ 71 h 241"/>
                <a:gd name="T8" fmla="*/ 93 w 244"/>
                <a:gd name="T9" fmla="*/ 139 h 241"/>
                <a:gd name="T10" fmla="*/ 79 w 244"/>
                <a:gd name="T11" fmla="*/ 153 h 241"/>
                <a:gd name="T12" fmla="*/ 3 w 244"/>
                <a:gd name="T13" fmla="*/ 77 h 241"/>
                <a:gd name="T14" fmla="*/ 0 w 244"/>
                <a:gd name="T15" fmla="*/ 70 h 241"/>
                <a:gd name="T16" fmla="*/ 3 w 244"/>
                <a:gd name="T17" fmla="*/ 63 h 241"/>
                <a:gd name="T18" fmla="*/ 173 w 244"/>
                <a:gd name="T19" fmla="*/ 68 h 241"/>
                <a:gd name="T20" fmla="*/ 178 w 244"/>
                <a:gd name="T21" fmla="*/ 238 h 241"/>
                <a:gd name="T22" fmla="*/ 171 w 244"/>
                <a:gd name="T2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241">
                  <a:moveTo>
                    <a:pt x="171" y="241"/>
                  </a:moveTo>
                  <a:cubicBezTo>
                    <a:pt x="169" y="241"/>
                    <a:pt x="166" y="240"/>
                    <a:pt x="164" y="238"/>
                  </a:cubicBezTo>
                  <a:cubicBezTo>
                    <a:pt x="160" y="235"/>
                    <a:pt x="160" y="228"/>
                    <a:pt x="164" y="224"/>
                  </a:cubicBezTo>
                  <a:cubicBezTo>
                    <a:pt x="244" y="131"/>
                    <a:pt x="125" y="0"/>
                    <a:pt x="25" y="71"/>
                  </a:cubicBezTo>
                  <a:lnTo>
                    <a:pt x="93" y="139"/>
                  </a:lnTo>
                  <a:cubicBezTo>
                    <a:pt x="102" y="148"/>
                    <a:pt x="88" y="161"/>
                    <a:pt x="79" y="153"/>
                  </a:cubicBezTo>
                  <a:lnTo>
                    <a:pt x="3" y="77"/>
                  </a:lnTo>
                  <a:cubicBezTo>
                    <a:pt x="1" y="75"/>
                    <a:pt x="0" y="73"/>
                    <a:pt x="0" y="70"/>
                  </a:cubicBezTo>
                  <a:cubicBezTo>
                    <a:pt x="0" y="67"/>
                    <a:pt x="1" y="65"/>
                    <a:pt x="3" y="63"/>
                  </a:cubicBezTo>
                  <a:cubicBezTo>
                    <a:pt x="52" y="20"/>
                    <a:pt x="127" y="22"/>
                    <a:pt x="173" y="68"/>
                  </a:cubicBezTo>
                  <a:cubicBezTo>
                    <a:pt x="219" y="114"/>
                    <a:pt x="222" y="189"/>
                    <a:pt x="178" y="238"/>
                  </a:cubicBezTo>
                  <a:cubicBezTo>
                    <a:pt x="176" y="240"/>
                    <a:pt x="174" y="241"/>
                    <a:pt x="171" y="241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5434013" y="4973638"/>
              <a:ext cx="101600" cy="100013"/>
            </a:xfrm>
            <a:custGeom>
              <a:avLst/>
              <a:gdLst>
                <a:gd name="T0" fmla="*/ 103 w 114"/>
                <a:gd name="T1" fmla="*/ 113 h 113"/>
                <a:gd name="T2" fmla="*/ 96 w 114"/>
                <a:gd name="T3" fmla="*/ 110 h 113"/>
                <a:gd name="T4" fmla="*/ 11 w 114"/>
                <a:gd name="T5" fmla="*/ 25 h 113"/>
                <a:gd name="T6" fmla="*/ 25 w 114"/>
                <a:gd name="T7" fmla="*/ 11 h 113"/>
                <a:gd name="T8" fmla="*/ 110 w 114"/>
                <a:gd name="T9" fmla="*/ 96 h 113"/>
                <a:gd name="T10" fmla="*/ 110 w 114"/>
                <a:gd name="T11" fmla="*/ 110 h 113"/>
                <a:gd name="T12" fmla="*/ 103 w 114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13">
                  <a:moveTo>
                    <a:pt x="103" y="113"/>
                  </a:moveTo>
                  <a:cubicBezTo>
                    <a:pt x="100" y="113"/>
                    <a:pt x="98" y="112"/>
                    <a:pt x="96" y="110"/>
                  </a:cubicBezTo>
                  <a:lnTo>
                    <a:pt x="11" y="25"/>
                  </a:lnTo>
                  <a:cubicBezTo>
                    <a:pt x="0" y="16"/>
                    <a:pt x="15" y="0"/>
                    <a:pt x="25" y="11"/>
                  </a:cubicBezTo>
                  <a:lnTo>
                    <a:pt x="110" y="96"/>
                  </a:lnTo>
                  <a:cubicBezTo>
                    <a:pt x="114" y="99"/>
                    <a:pt x="114" y="106"/>
                    <a:pt x="110" y="110"/>
                  </a:cubicBezTo>
                  <a:cubicBezTo>
                    <a:pt x="108" y="112"/>
                    <a:pt x="106" y="113"/>
                    <a:pt x="103" y="113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100000">
                  <a:srgbClr val="B455A0"/>
                </a:gs>
              </a:gsLst>
              <a:lin ang="189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" name="Freeform 15"/>
          <p:cNvSpPr>
            <a:spLocks/>
          </p:cNvSpPr>
          <p:nvPr/>
        </p:nvSpPr>
        <p:spPr bwMode="auto">
          <a:xfrm>
            <a:off x="4879976" y="2919413"/>
            <a:ext cx="787400" cy="349250"/>
          </a:xfrm>
          <a:custGeom>
            <a:avLst/>
            <a:gdLst>
              <a:gd name="T0" fmla="*/ 71 w 496"/>
              <a:gd name="T1" fmla="*/ 13 h 220"/>
              <a:gd name="T2" fmla="*/ 0 w 496"/>
              <a:gd name="T3" fmla="*/ 217 h 220"/>
              <a:gd name="T4" fmla="*/ 102 w 496"/>
              <a:gd name="T5" fmla="*/ 202 h 220"/>
              <a:gd name="T6" fmla="*/ 222 w 496"/>
              <a:gd name="T7" fmla="*/ 220 h 220"/>
              <a:gd name="T8" fmla="*/ 378 w 496"/>
              <a:gd name="T9" fmla="*/ 204 h 220"/>
              <a:gd name="T10" fmla="*/ 496 w 496"/>
              <a:gd name="T11" fmla="*/ 217 h 220"/>
              <a:gd name="T12" fmla="*/ 435 w 496"/>
              <a:gd name="T13" fmla="*/ 17 h 220"/>
              <a:gd name="T14" fmla="*/ 351 w 496"/>
              <a:gd name="T15" fmla="*/ 0 h 220"/>
              <a:gd name="T16" fmla="*/ 224 w 496"/>
              <a:gd name="T17" fmla="*/ 14 h 220"/>
              <a:gd name="T18" fmla="*/ 143 w 496"/>
              <a:gd name="T19" fmla="*/ 0 h 220"/>
              <a:gd name="T20" fmla="*/ 71 w 496"/>
              <a:gd name="T21" fmla="*/ 13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6" h="220">
                <a:moveTo>
                  <a:pt x="71" y="13"/>
                </a:moveTo>
                <a:lnTo>
                  <a:pt x="0" y="217"/>
                </a:lnTo>
                <a:lnTo>
                  <a:pt x="102" y="202"/>
                </a:lnTo>
                <a:lnTo>
                  <a:pt x="222" y="220"/>
                </a:lnTo>
                <a:lnTo>
                  <a:pt x="378" y="204"/>
                </a:lnTo>
                <a:lnTo>
                  <a:pt x="496" y="217"/>
                </a:lnTo>
                <a:lnTo>
                  <a:pt x="435" y="17"/>
                </a:lnTo>
                <a:lnTo>
                  <a:pt x="351" y="0"/>
                </a:lnTo>
                <a:lnTo>
                  <a:pt x="224" y="14"/>
                </a:lnTo>
                <a:lnTo>
                  <a:pt x="143" y="0"/>
                </a:lnTo>
                <a:lnTo>
                  <a:pt x="71" y="13"/>
                </a:lnTo>
                <a:close/>
              </a:path>
            </a:pathLst>
          </a:custGeom>
          <a:noFill/>
          <a:ln w="14288" cap="rnd">
            <a:gradFill>
              <a:gsLst>
                <a:gs pos="40000">
                  <a:srgbClr val="194B9B"/>
                </a:gs>
                <a:gs pos="0">
                  <a:srgbClr val="B455A0"/>
                </a:gs>
              </a:gsLst>
              <a:lin ang="5400000" scaled="1"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9" name="Группа 108"/>
          <p:cNvGrpSpPr/>
          <p:nvPr/>
        </p:nvGrpSpPr>
        <p:grpSpPr>
          <a:xfrm>
            <a:off x="4992688" y="2935288"/>
            <a:ext cx="566738" cy="295274"/>
            <a:chOff x="4992688" y="2935288"/>
            <a:chExt cx="566738" cy="295274"/>
          </a:xfrm>
        </p:grpSpPr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5535613" y="3040063"/>
              <a:ext cx="19050" cy="23812"/>
            </a:xfrm>
            <a:custGeom>
              <a:avLst/>
              <a:gdLst>
                <a:gd name="T0" fmla="*/ 4 w 8"/>
                <a:gd name="T1" fmla="*/ 0 h 10"/>
                <a:gd name="T2" fmla="*/ 0 w 8"/>
                <a:gd name="T3" fmla="*/ 3 h 10"/>
                <a:gd name="T4" fmla="*/ 3 w 8"/>
                <a:gd name="T5" fmla="*/ 10 h 10"/>
                <a:gd name="T6" fmla="*/ 8 w 8"/>
                <a:gd name="T7" fmla="*/ 8 h 10"/>
                <a:gd name="T8" fmla="*/ 4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2" y="8"/>
                    <a:pt x="3" y="1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5"/>
                    <a:pt x="6" y="3"/>
                    <a:pt x="4" y="0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5511801" y="3009900"/>
              <a:ext cx="23813" cy="23812"/>
            </a:xfrm>
            <a:custGeom>
              <a:avLst/>
              <a:gdLst>
                <a:gd name="T0" fmla="*/ 4 w 10"/>
                <a:gd name="T1" fmla="*/ 0 h 10"/>
                <a:gd name="T2" fmla="*/ 0 w 10"/>
                <a:gd name="T3" fmla="*/ 4 h 10"/>
                <a:gd name="T4" fmla="*/ 6 w 10"/>
                <a:gd name="T5" fmla="*/ 10 h 10"/>
                <a:gd name="T6" fmla="*/ 10 w 10"/>
                <a:gd name="T7" fmla="*/ 7 h 10"/>
                <a:gd name="T8" fmla="*/ 4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4" y="8"/>
                    <a:pt x="6" y="1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5"/>
                    <a:pt x="6" y="2"/>
                    <a:pt x="4" y="0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5481638" y="2987675"/>
              <a:ext cx="26988" cy="22225"/>
            </a:xfrm>
            <a:custGeom>
              <a:avLst/>
              <a:gdLst>
                <a:gd name="T0" fmla="*/ 3 w 11"/>
                <a:gd name="T1" fmla="*/ 0 h 9"/>
                <a:gd name="T2" fmla="*/ 0 w 11"/>
                <a:gd name="T3" fmla="*/ 5 h 9"/>
                <a:gd name="T4" fmla="*/ 7 w 11"/>
                <a:gd name="T5" fmla="*/ 9 h 9"/>
                <a:gd name="T6" fmla="*/ 11 w 11"/>
                <a:gd name="T7" fmla="*/ 4 h 9"/>
                <a:gd name="T8" fmla="*/ 3 w 1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3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" y="6"/>
                    <a:pt x="5" y="7"/>
                    <a:pt x="7" y="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3"/>
                    <a:pt x="5" y="1"/>
                    <a:pt x="3" y="0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5502276" y="3141663"/>
              <a:ext cx="23813" cy="23812"/>
            </a:xfrm>
            <a:custGeom>
              <a:avLst/>
              <a:gdLst>
                <a:gd name="T0" fmla="*/ 10 w 10"/>
                <a:gd name="T1" fmla="*/ 4 h 10"/>
                <a:gd name="T2" fmla="*/ 6 w 10"/>
                <a:gd name="T3" fmla="*/ 0 h 10"/>
                <a:gd name="T4" fmla="*/ 3 w 10"/>
                <a:gd name="T5" fmla="*/ 2 h 10"/>
                <a:gd name="T6" fmla="*/ 0 w 10"/>
                <a:gd name="T7" fmla="*/ 5 h 10"/>
                <a:gd name="T8" fmla="*/ 4 w 10"/>
                <a:gd name="T9" fmla="*/ 10 h 10"/>
                <a:gd name="T10" fmla="*/ 7 w 10"/>
                <a:gd name="T11" fmla="*/ 7 h 10"/>
                <a:gd name="T12" fmla="*/ 10 w 10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0" y="4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5" y="2"/>
                    <a:pt x="3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5527676" y="3113088"/>
              <a:ext cx="22225" cy="23812"/>
            </a:xfrm>
            <a:custGeom>
              <a:avLst/>
              <a:gdLst>
                <a:gd name="T0" fmla="*/ 9 w 9"/>
                <a:gd name="T1" fmla="*/ 2 h 10"/>
                <a:gd name="T2" fmla="*/ 4 w 9"/>
                <a:gd name="T3" fmla="*/ 0 h 10"/>
                <a:gd name="T4" fmla="*/ 2 w 9"/>
                <a:gd name="T5" fmla="*/ 3 h 10"/>
                <a:gd name="T6" fmla="*/ 0 w 9"/>
                <a:gd name="T7" fmla="*/ 7 h 10"/>
                <a:gd name="T8" fmla="*/ 4 w 9"/>
                <a:gd name="T9" fmla="*/ 10 h 10"/>
                <a:gd name="T10" fmla="*/ 7 w 9"/>
                <a:gd name="T11" fmla="*/ 6 h 10"/>
                <a:gd name="T12" fmla="*/ 9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9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9" y="2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5541963" y="3079750"/>
              <a:ext cx="17463" cy="20637"/>
            </a:xfrm>
            <a:custGeom>
              <a:avLst/>
              <a:gdLst>
                <a:gd name="T0" fmla="*/ 6 w 7"/>
                <a:gd name="T1" fmla="*/ 0 h 9"/>
                <a:gd name="T2" fmla="*/ 1 w 7"/>
                <a:gd name="T3" fmla="*/ 0 h 9"/>
                <a:gd name="T4" fmla="*/ 1 w 7"/>
                <a:gd name="T5" fmla="*/ 4 h 9"/>
                <a:gd name="T6" fmla="*/ 0 w 7"/>
                <a:gd name="T7" fmla="*/ 8 h 9"/>
                <a:gd name="T8" fmla="*/ 6 w 7"/>
                <a:gd name="T9" fmla="*/ 9 h 9"/>
                <a:gd name="T10" fmla="*/ 6 w 7"/>
                <a:gd name="T11" fmla="*/ 5 h 9"/>
                <a:gd name="T12" fmla="*/ 6 w 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6" y="6"/>
                    <a:pt x="6" y="5"/>
                  </a:cubicBezTo>
                  <a:cubicBezTo>
                    <a:pt x="7" y="3"/>
                    <a:pt x="7" y="2"/>
                    <a:pt x="6" y="0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5402263" y="3194050"/>
              <a:ext cx="25400" cy="20637"/>
            </a:xfrm>
            <a:custGeom>
              <a:avLst/>
              <a:gdLst>
                <a:gd name="T0" fmla="*/ 10 w 10"/>
                <a:gd name="T1" fmla="*/ 5 h 8"/>
                <a:gd name="T2" fmla="*/ 8 w 10"/>
                <a:gd name="T3" fmla="*/ 0 h 8"/>
                <a:gd name="T4" fmla="*/ 0 w 10"/>
                <a:gd name="T5" fmla="*/ 2 h 8"/>
                <a:gd name="T6" fmla="*/ 1 w 10"/>
                <a:gd name="T7" fmla="*/ 8 h 8"/>
                <a:gd name="T8" fmla="*/ 10 w 10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0" y="5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1"/>
                    <a:pt x="2" y="2"/>
                    <a:pt x="0" y="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4" y="7"/>
                    <a:pt x="7" y="6"/>
                    <a:pt x="10" y="5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5437188" y="3179763"/>
              <a:ext cx="25400" cy="22225"/>
            </a:xfrm>
            <a:custGeom>
              <a:avLst/>
              <a:gdLst>
                <a:gd name="T0" fmla="*/ 11 w 11"/>
                <a:gd name="T1" fmla="*/ 5 h 9"/>
                <a:gd name="T2" fmla="*/ 8 w 11"/>
                <a:gd name="T3" fmla="*/ 0 h 9"/>
                <a:gd name="T4" fmla="*/ 0 w 11"/>
                <a:gd name="T5" fmla="*/ 4 h 9"/>
                <a:gd name="T6" fmla="*/ 2 w 11"/>
                <a:gd name="T7" fmla="*/ 9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3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5" y="8"/>
                    <a:pt x="8" y="7"/>
                    <a:pt x="11" y="5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auto">
            <a:xfrm>
              <a:off x="5470526" y="3163888"/>
              <a:ext cx="26988" cy="20637"/>
            </a:xfrm>
            <a:custGeom>
              <a:avLst/>
              <a:gdLst>
                <a:gd name="T0" fmla="*/ 11 w 11"/>
                <a:gd name="T1" fmla="*/ 5 h 9"/>
                <a:gd name="T2" fmla="*/ 8 w 11"/>
                <a:gd name="T3" fmla="*/ 0 h 9"/>
                <a:gd name="T4" fmla="*/ 0 w 11"/>
                <a:gd name="T5" fmla="*/ 4 h 9"/>
                <a:gd name="T6" fmla="*/ 3 w 11"/>
                <a:gd name="T7" fmla="*/ 9 h 9"/>
                <a:gd name="T8" fmla="*/ 11 w 1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3"/>
                    <a:pt x="0" y="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auto">
            <a:xfrm>
              <a:off x="5289551" y="3214688"/>
              <a:ext cx="22225" cy="14287"/>
            </a:xfrm>
            <a:custGeom>
              <a:avLst/>
              <a:gdLst>
                <a:gd name="T0" fmla="*/ 9 w 9"/>
                <a:gd name="T1" fmla="*/ 6 h 6"/>
                <a:gd name="T2" fmla="*/ 9 w 9"/>
                <a:gd name="T3" fmla="*/ 0 h 6"/>
                <a:gd name="T4" fmla="*/ 0 w 9"/>
                <a:gd name="T5" fmla="*/ 1 h 6"/>
                <a:gd name="T6" fmla="*/ 0 w 9"/>
                <a:gd name="T7" fmla="*/ 6 h 6"/>
                <a:gd name="T8" fmla="*/ 9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3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6" y="6"/>
                    <a:pt x="9" y="6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auto">
            <a:xfrm>
              <a:off x="5329238" y="3211513"/>
              <a:ext cx="20638" cy="17462"/>
            </a:xfrm>
            <a:custGeom>
              <a:avLst/>
              <a:gdLst>
                <a:gd name="T0" fmla="*/ 9 w 9"/>
                <a:gd name="T1" fmla="*/ 5 h 7"/>
                <a:gd name="T2" fmla="*/ 9 w 9"/>
                <a:gd name="T3" fmla="*/ 0 h 7"/>
                <a:gd name="T4" fmla="*/ 0 w 9"/>
                <a:gd name="T5" fmla="*/ 1 h 7"/>
                <a:gd name="T6" fmla="*/ 0 w 9"/>
                <a:gd name="T7" fmla="*/ 7 h 7"/>
                <a:gd name="T8" fmla="*/ 9 w 9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6"/>
                    <a:pt x="6" y="6"/>
                    <a:pt x="9" y="5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7"/>
            <p:cNvSpPr>
              <a:spLocks/>
            </p:cNvSpPr>
            <p:nvPr/>
          </p:nvSpPr>
          <p:spPr bwMode="auto">
            <a:xfrm>
              <a:off x="5364163" y="3205163"/>
              <a:ext cx="23813" cy="15875"/>
            </a:xfrm>
            <a:custGeom>
              <a:avLst/>
              <a:gdLst>
                <a:gd name="T0" fmla="*/ 10 w 10"/>
                <a:gd name="T1" fmla="*/ 6 h 7"/>
                <a:gd name="T2" fmla="*/ 9 w 10"/>
                <a:gd name="T3" fmla="*/ 0 h 7"/>
                <a:gd name="T4" fmla="*/ 0 w 10"/>
                <a:gd name="T5" fmla="*/ 2 h 7"/>
                <a:gd name="T6" fmla="*/ 1 w 10"/>
                <a:gd name="T7" fmla="*/ 7 h 7"/>
                <a:gd name="T8" fmla="*/ 10 w 10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10" y="6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3" y="1"/>
                    <a:pt x="0" y="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7" y="6"/>
                    <a:pt x="10" y="6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8"/>
            <p:cNvSpPr>
              <a:spLocks/>
            </p:cNvSpPr>
            <p:nvPr/>
          </p:nvSpPr>
          <p:spPr bwMode="auto">
            <a:xfrm>
              <a:off x="5176838" y="3206750"/>
              <a:ext cx="22225" cy="17462"/>
            </a:xfrm>
            <a:custGeom>
              <a:avLst/>
              <a:gdLst>
                <a:gd name="T0" fmla="*/ 9 w 9"/>
                <a:gd name="T1" fmla="*/ 7 h 7"/>
                <a:gd name="T2" fmla="*/ 9 w 9"/>
                <a:gd name="T3" fmla="*/ 2 h 7"/>
                <a:gd name="T4" fmla="*/ 1 w 9"/>
                <a:gd name="T5" fmla="*/ 0 h 7"/>
                <a:gd name="T6" fmla="*/ 0 w 9"/>
                <a:gd name="T7" fmla="*/ 6 h 7"/>
                <a:gd name="T8" fmla="*/ 9 w 9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9" y="7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6" y="1"/>
                    <a:pt x="4" y="1"/>
                    <a:pt x="1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6" y="7"/>
                    <a:pt x="9" y="7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9"/>
            <p:cNvSpPr>
              <a:spLocks/>
            </p:cNvSpPr>
            <p:nvPr/>
          </p:nvSpPr>
          <p:spPr bwMode="auto">
            <a:xfrm>
              <a:off x="5214938" y="3214688"/>
              <a:ext cx="22225" cy="14287"/>
            </a:xfrm>
            <a:custGeom>
              <a:avLst/>
              <a:gdLst>
                <a:gd name="T0" fmla="*/ 8 w 9"/>
                <a:gd name="T1" fmla="*/ 6 h 6"/>
                <a:gd name="T2" fmla="*/ 9 w 9"/>
                <a:gd name="T3" fmla="*/ 0 h 6"/>
                <a:gd name="T4" fmla="*/ 0 w 9"/>
                <a:gd name="T5" fmla="*/ 0 h 6"/>
                <a:gd name="T6" fmla="*/ 0 w 9"/>
                <a:gd name="T7" fmla="*/ 5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6"/>
                    <a:pt x="5" y="6"/>
                    <a:pt x="8" y="6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30"/>
            <p:cNvSpPr>
              <a:spLocks/>
            </p:cNvSpPr>
            <p:nvPr/>
          </p:nvSpPr>
          <p:spPr bwMode="auto">
            <a:xfrm>
              <a:off x="5251451" y="3216275"/>
              <a:ext cx="22225" cy="14287"/>
            </a:xfrm>
            <a:custGeom>
              <a:avLst/>
              <a:gdLst>
                <a:gd name="T0" fmla="*/ 14 w 14"/>
                <a:gd name="T1" fmla="*/ 9 h 9"/>
                <a:gd name="T2" fmla="*/ 14 w 14"/>
                <a:gd name="T3" fmla="*/ 0 h 9"/>
                <a:gd name="T4" fmla="*/ 2 w 14"/>
                <a:gd name="T5" fmla="*/ 0 h 9"/>
                <a:gd name="T6" fmla="*/ 0 w 14"/>
                <a:gd name="T7" fmla="*/ 8 h 9"/>
                <a:gd name="T8" fmla="*/ 14 w 14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4" y="9"/>
                  </a:moveTo>
                  <a:lnTo>
                    <a:pt x="14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14" y="9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31"/>
            <p:cNvSpPr>
              <a:spLocks/>
            </p:cNvSpPr>
            <p:nvPr/>
          </p:nvSpPr>
          <p:spPr bwMode="auto">
            <a:xfrm>
              <a:off x="5067301" y="3170238"/>
              <a:ext cx="25400" cy="22225"/>
            </a:xfrm>
            <a:custGeom>
              <a:avLst/>
              <a:gdLst>
                <a:gd name="T0" fmla="*/ 12 w 16"/>
                <a:gd name="T1" fmla="*/ 14 h 14"/>
                <a:gd name="T2" fmla="*/ 16 w 16"/>
                <a:gd name="T3" fmla="*/ 6 h 14"/>
                <a:gd name="T4" fmla="*/ 10 w 16"/>
                <a:gd name="T5" fmla="*/ 3 h 14"/>
                <a:gd name="T6" fmla="*/ 4 w 16"/>
                <a:gd name="T7" fmla="*/ 0 h 14"/>
                <a:gd name="T8" fmla="*/ 0 w 16"/>
                <a:gd name="T9" fmla="*/ 8 h 14"/>
                <a:gd name="T10" fmla="*/ 6 w 16"/>
                <a:gd name="T11" fmla="*/ 11 h 14"/>
                <a:gd name="T12" fmla="*/ 12 w 16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12" y="14"/>
                  </a:moveTo>
                  <a:lnTo>
                    <a:pt x="16" y="6"/>
                  </a:lnTo>
                  <a:lnTo>
                    <a:pt x="10" y="3"/>
                  </a:lnTo>
                  <a:lnTo>
                    <a:pt x="4" y="0"/>
                  </a:lnTo>
                  <a:lnTo>
                    <a:pt x="0" y="8"/>
                  </a:lnTo>
                  <a:lnTo>
                    <a:pt x="6" y="11"/>
                  </a:lnTo>
                  <a:lnTo>
                    <a:pt x="12" y="14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32"/>
            <p:cNvSpPr>
              <a:spLocks/>
            </p:cNvSpPr>
            <p:nvPr/>
          </p:nvSpPr>
          <p:spPr bwMode="auto">
            <a:xfrm>
              <a:off x="5102226" y="3187700"/>
              <a:ext cx="23813" cy="19050"/>
            </a:xfrm>
            <a:custGeom>
              <a:avLst/>
              <a:gdLst>
                <a:gd name="T0" fmla="*/ 8 w 10"/>
                <a:gd name="T1" fmla="*/ 8 h 8"/>
                <a:gd name="T2" fmla="*/ 10 w 10"/>
                <a:gd name="T3" fmla="*/ 3 h 8"/>
                <a:gd name="T4" fmla="*/ 2 w 10"/>
                <a:gd name="T5" fmla="*/ 0 h 8"/>
                <a:gd name="T6" fmla="*/ 0 w 10"/>
                <a:gd name="T7" fmla="*/ 5 h 8"/>
                <a:gd name="T8" fmla="*/ 8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7" y="2"/>
                    <a:pt x="5" y="1"/>
                    <a:pt x="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6"/>
                    <a:pt x="5" y="7"/>
                    <a:pt x="8" y="8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33"/>
            <p:cNvSpPr>
              <a:spLocks/>
            </p:cNvSpPr>
            <p:nvPr/>
          </p:nvSpPr>
          <p:spPr bwMode="auto">
            <a:xfrm>
              <a:off x="5138738" y="3198813"/>
              <a:ext cx="23813" cy="17462"/>
            </a:xfrm>
            <a:custGeom>
              <a:avLst/>
              <a:gdLst>
                <a:gd name="T0" fmla="*/ 9 w 10"/>
                <a:gd name="T1" fmla="*/ 7 h 7"/>
                <a:gd name="T2" fmla="*/ 10 w 10"/>
                <a:gd name="T3" fmla="*/ 2 h 7"/>
                <a:gd name="T4" fmla="*/ 2 w 10"/>
                <a:gd name="T5" fmla="*/ 0 h 7"/>
                <a:gd name="T6" fmla="*/ 0 w 10"/>
                <a:gd name="T7" fmla="*/ 5 h 7"/>
                <a:gd name="T8" fmla="*/ 9 w 10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7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7" y="1"/>
                    <a:pt x="4" y="1"/>
                    <a:pt x="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6"/>
                    <a:pt x="6" y="6"/>
                    <a:pt x="9" y="7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4994276" y="3094038"/>
              <a:ext cx="17463" cy="20637"/>
            </a:xfrm>
            <a:custGeom>
              <a:avLst/>
              <a:gdLst>
                <a:gd name="T0" fmla="*/ 2 w 7"/>
                <a:gd name="T1" fmla="*/ 9 h 9"/>
                <a:gd name="T2" fmla="*/ 7 w 7"/>
                <a:gd name="T3" fmla="*/ 7 h 9"/>
                <a:gd name="T4" fmla="*/ 6 w 7"/>
                <a:gd name="T5" fmla="*/ 3 h 9"/>
                <a:gd name="T6" fmla="*/ 5 w 7"/>
                <a:gd name="T7" fmla="*/ 0 h 9"/>
                <a:gd name="T8" fmla="*/ 0 w 7"/>
                <a:gd name="T9" fmla="*/ 0 h 9"/>
                <a:gd name="T10" fmla="*/ 1 w 7"/>
                <a:gd name="T11" fmla="*/ 5 h 9"/>
                <a:gd name="T12" fmla="*/ 2 w 7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9">
                  <a:moveTo>
                    <a:pt x="2" y="9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6" y="5"/>
                    <a:pt x="6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5"/>
                  </a:cubicBezTo>
                  <a:cubicBezTo>
                    <a:pt x="1" y="7"/>
                    <a:pt x="2" y="8"/>
                    <a:pt x="2" y="9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5008563" y="3124200"/>
              <a:ext cx="23813" cy="25400"/>
            </a:xfrm>
            <a:custGeom>
              <a:avLst/>
              <a:gdLst>
                <a:gd name="T0" fmla="*/ 6 w 10"/>
                <a:gd name="T1" fmla="*/ 10 h 10"/>
                <a:gd name="T2" fmla="*/ 10 w 10"/>
                <a:gd name="T3" fmla="*/ 6 h 10"/>
                <a:gd name="T4" fmla="*/ 7 w 10"/>
                <a:gd name="T5" fmla="*/ 3 h 10"/>
                <a:gd name="T6" fmla="*/ 4 w 10"/>
                <a:gd name="T7" fmla="*/ 0 h 10"/>
                <a:gd name="T8" fmla="*/ 0 w 10"/>
                <a:gd name="T9" fmla="*/ 3 h 10"/>
                <a:gd name="T10" fmla="*/ 3 w 10"/>
                <a:gd name="T11" fmla="*/ 7 h 10"/>
                <a:gd name="T12" fmla="*/ 6 w 1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5" y="9"/>
                    <a:pt x="6" y="10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36"/>
            <p:cNvSpPr>
              <a:spLocks/>
            </p:cNvSpPr>
            <p:nvPr/>
          </p:nvSpPr>
          <p:spPr bwMode="auto">
            <a:xfrm>
              <a:off x="5035551" y="3151188"/>
              <a:ext cx="23813" cy="22225"/>
            </a:xfrm>
            <a:custGeom>
              <a:avLst/>
              <a:gdLst>
                <a:gd name="T0" fmla="*/ 7 w 10"/>
                <a:gd name="T1" fmla="*/ 9 h 9"/>
                <a:gd name="T2" fmla="*/ 10 w 10"/>
                <a:gd name="T3" fmla="*/ 5 h 9"/>
                <a:gd name="T4" fmla="*/ 3 w 10"/>
                <a:gd name="T5" fmla="*/ 0 h 9"/>
                <a:gd name="T6" fmla="*/ 0 w 10"/>
                <a:gd name="T7" fmla="*/ 4 h 9"/>
                <a:gd name="T8" fmla="*/ 7 w 10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7" y="9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5" y="8"/>
                    <a:pt x="7" y="9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37"/>
            <p:cNvSpPr>
              <a:spLocks/>
            </p:cNvSpPr>
            <p:nvPr/>
          </p:nvSpPr>
          <p:spPr bwMode="auto">
            <a:xfrm>
              <a:off x="5027613" y="2994025"/>
              <a:ext cx="26988" cy="25400"/>
            </a:xfrm>
            <a:custGeom>
              <a:avLst/>
              <a:gdLst>
                <a:gd name="T0" fmla="*/ 0 w 11"/>
                <a:gd name="T1" fmla="*/ 6 h 10"/>
                <a:gd name="T2" fmla="*/ 4 w 11"/>
                <a:gd name="T3" fmla="*/ 10 h 10"/>
                <a:gd name="T4" fmla="*/ 11 w 11"/>
                <a:gd name="T5" fmla="*/ 5 h 10"/>
                <a:gd name="T6" fmla="*/ 8 w 11"/>
                <a:gd name="T7" fmla="*/ 0 h 10"/>
                <a:gd name="T8" fmla="*/ 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0" y="6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6" y="8"/>
                    <a:pt x="8" y="6"/>
                    <a:pt x="11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4"/>
                    <a:pt x="0" y="6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38"/>
            <p:cNvSpPr>
              <a:spLocks/>
            </p:cNvSpPr>
            <p:nvPr/>
          </p:nvSpPr>
          <p:spPr bwMode="auto">
            <a:xfrm>
              <a:off x="5003801" y="3021013"/>
              <a:ext cx="22225" cy="23812"/>
            </a:xfrm>
            <a:custGeom>
              <a:avLst/>
              <a:gdLst>
                <a:gd name="T0" fmla="*/ 0 w 9"/>
                <a:gd name="T1" fmla="*/ 7 h 10"/>
                <a:gd name="T2" fmla="*/ 5 w 9"/>
                <a:gd name="T3" fmla="*/ 10 h 10"/>
                <a:gd name="T4" fmla="*/ 9 w 9"/>
                <a:gd name="T5" fmla="*/ 3 h 10"/>
                <a:gd name="T6" fmla="*/ 5 w 9"/>
                <a:gd name="T7" fmla="*/ 0 h 10"/>
                <a:gd name="T8" fmla="*/ 0 w 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6" y="8"/>
                    <a:pt x="8" y="5"/>
                    <a:pt x="9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2"/>
                    <a:pt x="1" y="4"/>
                    <a:pt x="0" y="7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39"/>
            <p:cNvSpPr>
              <a:spLocks/>
            </p:cNvSpPr>
            <p:nvPr/>
          </p:nvSpPr>
          <p:spPr bwMode="auto">
            <a:xfrm>
              <a:off x="4992688" y="3054350"/>
              <a:ext cx="15875" cy="22225"/>
            </a:xfrm>
            <a:custGeom>
              <a:avLst/>
              <a:gdLst>
                <a:gd name="T0" fmla="*/ 0 w 7"/>
                <a:gd name="T1" fmla="*/ 9 h 9"/>
                <a:gd name="T2" fmla="*/ 6 w 7"/>
                <a:gd name="T3" fmla="*/ 9 h 9"/>
                <a:gd name="T4" fmla="*/ 7 w 7"/>
                <a:gd name="T5" fmla="*/ 2 h 9"/>
                <a:gd name="T6" fmla="*/ 2 w 7"/>
                <a:gd name="T7" fmla="*/ 0 h 9"/>
                <a:gd name="T8" fmla="*/ 0 w 7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6" y="7"/>
                    <a:pt x="6" y="4"/>
                    <a:pt x="7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0" y="6"/>
                    <a:pt x="0" y="9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42"/>
            <p:cNvSpPr>
              <a:spLocks/>
            </p:cNvSpPr>
            <p:nvPr/>
          </p:nvSpPr>
          <p:spPr bwMode="auto">
            <a:xfrm>
              <a:off x="5130801" y="2955925"/>
              <a:ext cx="22225" cy="17462"/>
            </a:xfrm>
            <a:custGeom>
              <a:avLst/>
              <a:gdLst>
                <a:gd name="T0" fmla="*/ 0 w 14"/>
                <a:gd name="T1" fmla="*/ 2 h 11"/>
                <a:gd name="T2" fmla="*/ 2 w 14"/>
                <a:gd name="T3" fmla="*/ 11 h 11"/>
                <a:gd name="T4" fmla="*/ 14 w 14"/>
                <a:gd name="T5" fmla="*/ 8 h 11"/>
                <a:gd name="T6" fmla="*/ 13 w 14"/>
                <a:gd name="T7" fmla="*/ 0 h 11"/>
                <a:gd name="T8" fmla="*/ 0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0" y="2"/>
                  </a:moveTo>
                  <a:lnTo>
                    <a:pt x="2" y="11"/>
                  </a:lnTo>
                  <a:lnTo>
                    <a:pt x="14" y="8"/>
                  </a:lnTo>
                  <a:lnTo>
                    <a:pt x="13" y="0"/>
                  </a:lnTo>
                  <a:lnTo>
                    <a:pt x="0" y="2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43"/>
            <p:cNvSpPr>
              <a:spLocks/>
            </p:cNvSpPr>
            <p:nvPr/>
          </p:nvSpPr>
          <p:spPr bwMode="auto">
            <a:xfrm>
              <a:off x="5294313" y="2936875"/>
              <a:ext cx="22225" cy="17462"/>
            </a:xfrm>
            <a:custGeom>
              <a:avLst/>
              <a:gdLst>
                <a:gd name="T0" fmla="*/ 1 w 9"/>
                <a:gd name="T1" fmla="*/ 0 h 7"/>
                <a:gd name="T2" fmla="*/ 0 w 9"/>
                <a:gd name="T3" fmla="*/ 6 h 7"/>
                <a:gd name="T4" fmla="*/ 8 w 9"/>
                <a:gd name="T5" fmla="*/ 7 h 7"/>
                <a:gd name="T6" fmla="*/ 9 w 9"/>
                <a:gd name="T7" fmla="*/ 1 h 7"/>
                <a:gd name="T8" fmla="*/ 1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5" y="6"/>
                    <a:pt x="8" y="7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1"/>
                    <a:pt x="4" y="1"/>
                    <a:pt x="1" y="0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44"/>
            <p:cNvSpPr>
              <a:spLocks/>
            </p:cNvSpPr>
            <p:nvPr/>
          </p:nvSpPr>
          <p:spPr bwMode="auto">
            <a:xfrm>
              <a:off x="5264151" y="2935288"/>
              <a:ext cx="19050" cy="14287"/>
            </a:xfrm>
            <a:custGeom>
              <a:avLst/>
              <a:gdLst>
                <a:gd name="T0" fmla="*/ 0 w 8"/>
                <a:gd name="T1" fmla="*/ 1 h 6"/>
                <a:gd name="T2" fmla="*/ 0 w 8"/>
                <a:gd name="T3" fmla="*/ 6 h 6"/>
                <a:gd name="T4" fmla="*/ 7 w 8"/>
                <a:gd name="T5" fmla="*/ 6 h 6"/>
                <a:gd name="T6" fmla="*/ 8 w 8"/>
                <a:gd name="T7" fmla="*/ 1 h 6"/>
                <a:gd name="T8" fmla="*/ 0 w 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1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6"/>
                    <a:pt x="5" y="6"/>
                    <a:pt x="7" y="6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0"/>
                    <a:pt x="0" y="1"/>
                  </a:cubicBez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5230813" y="2936875"/>
              <a:ext cx="19050" cy="17462"/>
            </a:xfrm>
            <a:custGeom>
              <a:avLst/>
              <a:gdLst>
                <a:gd name="T0" fmla="*/ 0 w 12"/>
                <a:gd name="T1" fmla="*/ 2 h 11"/>
                <a:gd name="T2" fmla="*/ 1 w 12"/>
                <a:gd name="T3" fmla="*/ 11 h 11"/>
                <a:gd name="T4" fmla="*/ 12 w 12"/>
                <a:gd name="T5" fmla="*/ 9 h 11"/>
                <a:gd name="T6" fmla="*/ 1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" y="11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0" y="2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5392738" y="2955925"/>
              <a:ext cx="20638" cy="19050"/>
            </a:xfrm>
            <a:custGeom>
              <a:avLst/>
              <a:gdLst>
                <a:gd name="T0" fmla="*/ 2 w 13"/>
                <a:gd name="T1" fmla="*/ 0 h 12"/>
                <a:gd name="T2" fmla="*/ 0 w 13"/>
                <a:gd name="T3" fmla="*/ 9 h 12"/>
                <a:gd name="T4" fmla="*/ 11 w 13"/>
                <a:gd name="T5" fmla="*/ 12 h 12"/>
                <a:gd name="T6" fmla="*/ 13 w 13"/>
                <a:gd name="T7" fmla="*/ 3 h 12"/>
                <a:gd name="T8" fmla="*/ 2 w 1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2" y="0"/>
                  </a:moveTo>
                  <a:lnTo>
                    <a:pt x="0" y="9"/>
                  </a:lnTo>
                  <a:lnTo>
                    <a:pt x="11" y="12"/>
                  </a:lnTo>
                  <a:lnTo>
                    <a:pt x="13" y="3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>
              <a:off x="5359401" y="2949575"/>
              <a:ext cx="22225" cy="15875"/>
            </a:xfrm>
            <a:custGeom>
              <a:avLst/>
              <a:gdLst>
                <a:gd name="T0" fmla="*/ 2 w 14"/>
                <a:gd name="T1" fmla="*/ 0 h 10"/>
                <a:gd name="T2" fmla="*/ 0 w 14"/>
                <a:gd name="T3" fmla="*/ 9 h 10"/>
                <a:gd name="T4" fmla="*/ 12 w 14"/>
                <a:gd name="T5" fmla="*/ 10 h 10"/>
                <a:gd name="T6" fmla="*/ 14 w 14"/>
                <a:gd name="T7" fmla="*/ 3 h 10"/>
                <a:gd name="T8" fmla="*/ 2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2" y="0"/>
                  </a:moveTo>
                  <a:lnTo>
                    <a:pt x="0" y="9"/>
                  </a:lnTo>
                  <a:lnTo>
                    <a:pt x="12" y="10"/>
                  </a:lnTo>
                  <a:lnTo>
                    <a:pt x="14" y="3"/>
                  </a:lnTo>
                  <a:lnTo>
                    <a:pt x="2" y="0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>
              <a:off x="5329238" y="2941638"/>
              <a:ext cx="19050" cy="17462"/>
            </a:xfrm>
            <a:custGeom>
              <a:avLst/>
              <a:gdLst>
                <a:gd name="T0" fmla="*/ 1 w 12"/>
                <a:gd name="T1" fmla="*/ 0 h 11"/>
                <a:gd name="T2" fmla="*/ 0 w 12"/>
                <a:gd name="T3" fmla="*/ 9 h 11"/>
                <a:gd name="T4" fmla="*/ 10 w 12"/>
                <a:gd name="T5" fmla="*/ 11 h 11"/>
                <a:gd name="T6" fmla="*/ 12 w 12"/>
                <a:gd name="T7" fmla="*/ 3 h 11"/>
                <a:gd name="T8" fmla="*/ 1 w 1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1" y="0"/>
                  </a:moveTo>
                  <a:lnTo>
                    <a:pt x="0" y="9"/>
                  </a:lnTo>
                  <a:lnTo>
                    <a:pt x="10" y="11"/>
                  </a:lnTo>
                  <a:lnTo>
                    <a:pt x="12" y="3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1" name="Freeform 50"/>
          <p:cNvSpPr>
            <a:spLocks/>
          </p:cNvSpPr>
          <p:nvPr/>
        </p:nvSpPr>
        <p:spPr bwMode="auto">
          <a:xfrm>
            <a:off x="5151438" y="2928938"/>
            <a:ext cx="61913" cy="190500"/>
          </a:xfrm>
          <a:custGeom>
            <a:avLst/>
            <a:gdLst>
              <a:gd name="T0" fmla="*/ 39 w 39"/>
              <a:gd name="T1" fmla="*/ 120 h 120"/>
              <a:gd name="T2" fmla="*/ 0 w 39"/>
              <a:gd name="T3" fmla="*/ 120 h 120"/>
              <a:gd name="T4" fmla="*/ 0 w 39"/>
              <a:gd name="T5" fmla="*/ 0 h 120"/>
              <a:gd name="T6" fmla="*/ 39 w 39"/>
              <a:gd name="T7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120">
                <a:moveTo>
                  <a:pt x="39" y="120"/>
                </a:moveTo>
                <a:lnTo>
                  <a:pt x="0" y="120"/>
                </a:lnTo>
                <a:lnTo>
                  <a:pt x="0" y="0"/>
                </a:lnTo>
                <a:lnTo>
                  <a:pt x="39" y="0"/>
                </a:lnTo>
              </a:path>
            </a:pathLst>
          </a:custGeom>
          <a:noFill/>
          <a:ln w="17463" cap="rnd">
            <a:solidFill>
              <a:srgbClr val="002F6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" name="Line 51"/>
          <p:cNvSpPr>
            <a:spLocks noChangeShapeType="1"/>
          </p:cNvSpPr>
          <p:nvPr/>
        </p:nvSpPr>
        <p:spPr bwMode="auto">
          <a:xfrm>
            <a:off x="5181601" y="2932113"/>
            <a:ext cx="0" cy="187325"/>
          </a:xfrm>
          <a:prstGeom prst="line">
            <a:avLst/>
          </a:prstGeom>
          <a:noFill/>
          <a:ln w="12700" cap="rnd">
            <a:gradFill flip="none" rotWithShape="1">
              <a:gsLst>
                <a:gs pos="0">
                  <a:srgbClr val="B455A0"/>
                </a:gs>
                <a:gs pos="38000">
                  <a:srgbClr val="194B9B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" name="Freeform 52"/>
          <p:cNvSpPr>
            <a:spLocks/>
          </p:cNvSpPr>
          <p:nvPr/>
        </p:nvSpPr>
        <p:spPr bwMode="auto">
          <a:xfrm>
            <a:off x="5213351" y="2749550"/>
            <a:ext cx="182563" cy="369887"/>
          </a:xfrm>
          <a:custGeom>
            <a:avLst/>
            <a:gdLst>
              <a:gd name="T0" fmla="*/ 0 w 115"/>
              <a:gd name="T1" fmla="*/ 186 h 233"/>
              <a:gd name="T2" fmla="*/ 0 w 115"/>
              <a:gd name="T3" fmla="*/ 0 h 233"/>
              <a:gd name="T4" fmla="*/ 115 w 115"/>
              <a:gd name="T5" fmla="*/ 0 h 233"/>
              <a:gd name="T6" fmla="*/ 115 w 115"/>
              <a:gd name="T7" fmla="*/ 233 h 233"/>
              <a:gd name="T8" fmla="*/ 0 w 115"/>
              <a:gd name="T9" fmla="*/ 233 h 233"/>
              <a:gd name="T10" fmla="*/ 0 w 115"/>
              <a:gd name="T11" fmla="*/ 186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5" h="233">
                <a:moveTo>
                  <a:pt x="0" y="186"/>
                </a:moveTo>
                <a:lnTo>
                  <a:pt x="0" y="0"/>
                </a:lnTo>
                <a:lnTo>
                  <a:pt x="115" y="0"/>
                </a:lnTo>
                <a:lnTo>
                  <a:pt x="115" y="233"/>
                </a:lnTo>
                <a:lnTo>
                  <a:pt x="0" y="233"/>
                </a:lnTo>
                <a:lnTo>
                  <a:pt x="0" y="1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" name="Rectangle 54"/>
          <p:cNvSpPr>
            <a:spLocks noChangeArrowheads="1"/>
          </p:cNvSpPr>
          <p:nvPr/>
        </p:nvSpPr>
        <p:spPr bwMode="auto">
          <a:xfrm>
            <a:off x="5249863" y="2951163"/>
            <a:ext cx="30163" cy="46037"/>
          </a:xfrm>
          <a:prstGeom prst="rect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" name="Rectangle 55"/>
          <p:cNvSpPr>
            <a:spLocks noChangeArrowheads="1"/>
          </p:cNvSpPr>
          <p:nvPr/>
        </p:nvSpPr>
        <p:spPr bwMode="auto">
          <a:xfrm>
            <a:off x="5329238" y="2951163"/>
            <a:ext cx="30163" cy="46037"/>
          </a:xfrm>
          <a:prstGeom prst="rect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7" name="Rectangle 56"/>
          <p:cNvSpPr>
            <a:spLocks noChangeArrowheads="1"/>
          </p:cNvSpPr>
          <p:nvPr/>
        </p:nvSpPr>
        <p:spPr bwMode="auto">
          <a:xfrm>
            <a:off x="5249863" y="2870200"/>
            <a:ext cx="30163" cy="44450"/>
          </a:xfrm>
          <a:prstGeom prst="rect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Rectangle 57"/>
          <p:cNvSpPr>
            <a:spLocks noChangeArrowheads="1"/>
          </p:cNvSpPr>
          <p:nvPr/>
        </p:nvSpPr>
        <p:spPr bwMode="auto">
          <a:xfrm>
            <a:off x="5329238" y="2870200"/>
            <a:ext cx="30163" cy="44450"/>
          </a:xfrm>
          <a:prstGeom prst="rect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Rectangle 58"/>
          <p:cNvSpPr>
            <a:spLocks noChangeArrowheads="1"/>
          </p:cNvSpPr>
          <p:nvPr/>
        </p:nvSpPr>
        <p:spPr bwMode="auto">
          <a:xfrm>
            <a:off x="5249863" y="2789238"/>
            <a:ext cx="30163" cy="44450"/>
          </a:xfrm>
          <a:prstGeom prst="rect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Rectangle 59"/>
          <p:cNvSpPr>
            <a:spLocks noChangeArrowheads="1"/>
          </p:cNvSpPr>
          <p:nvPr/>
        </p:nvSpPr>
        <p:spPr bwMode="auto">
          <a:xfrm>
            <a:off x="5329238" y="2789238"/>
            <a:ext cx="30163" cy="44450"/>
          </a:xfrm>
          <a:prstGeom prst="rect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5283201" y="3030538"/>
            <a:ext cx="42863" cy="79375"/>
          </a:xfrm>
          <a:custGeom>
            <a:avLst/>
            <a:gdLst>
              <a:gd name="T0" fmla="*/ 0 w 27"/>
              <a:gd name="T1" fmla="*/ 50 h 50"/>
              <a:gd name="T2" fmla="*/ 0 w 27"/>
              <a:gd name="T3" fmla="*/ 0 h 50"/>
              <a:gd name="T4" fmla="*/ 27 w 27"/>
              <a:gd name="T5" fmla="*/ 0 h 50"/>
              <a:gd name="T6" fmla="*/ 27 w 27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" h="50">
                <a:moveTo>
                  <a:pt x="0" y="50"/>
                </a:moveTo>
                <a:lnTo>
                  <a:pt x="0" y="0"/>
                </a:lnTo>
                <a:lnTo>
                  <a:pt x="27" y="0"/>
                </a:lnTo>
                <a:lnTo>
                  <a:pt x="27" y="50"/>
                </a:lnTo>
              </a:path>
            </a:pathLst>
          </a:cu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5151438" y="2928938"/>
            <a:ext cx="61913" cy="190500"/>
          </a:xfrm>
          <a:custGeom>
            <a:avLst/>
            <a:gdLst>
              <a:gd name="T0" fmla="*/ 39 w 39"/>
              <a:gd name="T1" fmla="*/ 120 h 120"/>
              <a:gd name="T2" fmla="*/ 0 w 39"/>
              <a:gd name="T3" fmla="*/ 120 h 120"/>
              <a:gd name="T4" fmla="*/ 0 w 39"/>
              <a:gd name="T5" fmla="*/ 0 h 120"/>
              <a:gd name="T6" fmla="*/ 39 w 39"/>
              <a:gd name="T7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120">
                <a:moveTo>
                  <a:pt x="39" y="120"/>
                </a:moveTo>
                <a:lnTo>
                  <a:pt x="0" y="120"/>
                </a:lnTo>
                <a:lnTo>
                  <a:pt x="0" y="0"/>
                </a:lnTo>
                <a:lnTo>
                  <a:pt x="39" y="0"/>
                </a:lnTo>
              </a:path>
            </a:pathLst>
          </a:cu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" name="Freeform 62"/>
          <p:cNvSpPr>
            <a:spLocks/>
          </p:cNvSpPr>
          <p:nvPr/>
        </p:nvSpPr>
        <p:spPr bwMode="auto">
          <a:xfrm>
            <a:off x="5418138" y="2963863"/>
            <a:ext cx="85725" cy="146050"/>
          </a:xfrm>
          <a:custGeom>
            <a:avLst/>
            <a:gdLst>
              <a:gd name="T0" fmla="*/ 17 w 36"/>
              <a:gd name="T1" fmla="*/ 60 h 61"/>
              <a:gd name="T2" fmla="*/ 3 w 36"/>
              <a:gd name="T3" fmla="*/ 26 h 61"/>
              <a:gd name="T4" fmla="*/ 12 w 36"/>
              <a:gd name="T5" fmla="*/ 4 h 61"/>
              <a:gd name="T6" fmla="*/ 34 w 36"/>
              <a:gd name="T7" fmla="*/ 13 h 61"/>
              <a:gd name="T8" fmla="*/ 34 w 36"/>
              <a:gd name="T9" fmla="*/ 26 h 61"/>
              <a:gd name="T10" fmla="*/ 20 w 36"/>
              <a:gd name="T11" fmla="*/ 60 h 61"/>
              <a:gd name="T12" fmla="*/ 18 w 36"/>
              <a:gd name="T13" fmla="*/ 61 h 61"/>
              <a:gd name="T14" fmla="*/ 17 w 36"/>
              <a:gd name="T15" fmla="*/ 6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61">
                <a:moveTo>
                  <a:pt x="17" y="60"/>
                </a:moveTo>
                <a:cubicBezTo>
                  <a:pt x="3" y="26"/>
                  <a:pt x="3" y="26"/>
                  <a:pt x="3" y="26"/>
                </a:cubicBezTo>
                <a:cubicBezTo>
                  <a:pt x="0" y="17"/>
                  <a:pt x="4" y="7"/>
                  <a:pt x="12" y="4"/>
                </a:cubicBezTo>
                <a:cubicBezTo>
                  <a:pt x="21" y="0"/>
                  <a:pt x="31" y="5"/>
                  <a:pt x="34" y="13"/>
                </a:cubicBezTo>
                <a:cubicBezTo>
                  <a:pt x="36" y="17"/>
                  <a:pt x="36" y="22"/>
                  <a:pt x="34" y="26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61"/>
                  <a:pt x="19" y="61"/>
                  <a:pt x="18" y="61"/>
                </a:cubicBezTo>
                <a:cubicBezTo>
                  <a:pt x="18" y="61"/>
                  <a:pt x="17" y="60"/>
                  <a:pt x="17" y="60"/>
                </a:cubicBezTo>
                <a:close/>
              </a:path>
            </a:pathLst>
          </a:custGeom>
          <a:solidFill>
            <a:srgbClr val="FFFFFF"/>
          </a:solidFill>
          <a:ln w="12700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" name="Freeform 63"/>
          <p:cNvSpPr>
            <a:spLocks/>
          </p:cNvSpPr>
          <p:nvPr/>
        </p:nvSpPr>
        <p:spPr bwMode="auto">
          <a:xfrm>
            <a:off x="5448301" y="2997200"/>
            <a:ext cx="26988" cy="26987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6 h 11"/>
              <a:gd name="T6" fmla="*/ 5 w 11"/>
              <a:gd name="T7" fmla="*/ 11 h 11"/>
              <a:gd name="T8" fmla="*/ 0 w 11"/>
              <a:gd name="T9" fmla="*/ 6 h 11"/>
              <a:gd name="T10" fmla="*/ 0 w 11"/>
              <a:gd name="T11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3"/>
                  <a:pt x="11" y="6"/>
                </a:cubicBezTo>
                <a:cubicBezTo>
                  <a:pt x="11" y="9"/>
                  <a:pt x="8" y="11"/>
                  <a:pt x="5" y="11"/>
                </a:cubicBezTo>
                <a:cubicBezTo>
                  <a:pt x="2" y="11"/>
                  <a:pt x="0" y="9"/>
                  <a:pt x="0" y="6"/>
                </a:cubicBezTo>
                <a:cubicBezTo>
                  <a:pt x="0" y="6"/>
                  <a:pt x="0" y="6"/>
                  <a:pt x="0" y="6"/>
                </a:cubicBezTo>
              </a:path>
            </a:pathLst>
          </a:custGeom>
          <a:gradFill>
            <a:gsLst>
              <a:gs pos="37000">
                <a:srgbClr val="194B9B"/>
              </a:gs>
              <a:gs pos="0">
                <a:srgbClr val="B455A0"/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" name="Freeform 64"/>
          <p:cNvSpPr>
            <a:spLocks/>
          </p:cNvSpPr>
          <p:nvPr/>
        </p:nvSpPr>
        <p:spPr bwMode="auto">
          <a:xfrm>
            <a:off x="5013326" y="2889250"/>
            <a:ext cx="101600" cy="169862"/>
          </a:xfrm>
          <a:custGeom>
            <a:avLst/>
            <a:gdLst>
              <a:gd name="T0" fmla="*/ 20 w 42"/>
              <a:gd name="T1" fmla="*/ 70 h 71"/>
              <a:gd name="T2" fmla="*/ 4 w 42"/>
              <a:gd name="T3" fmla="*/ 30 h 71"/>
              <a:gd name="T4" fmla="*/ 15 w 42"/>
              <a:gd name="T5" fmla="*/ 4 h 71"/>
              <a:gd name="T6" fmla="*/ 40 w 42"/>
              <a:gd name="T7" fmla="*/ 15 h 71"/>
              <a:gd name="T8" fmla="*/ 40 w 42"/>
              <a:gd name="T9" fmla="*/ 30 h 71"/>
              <a:gd name="T10" fmla="*/ 24 w 42"/>
              <a:gd name="T11" fmla="*/ 70 h 71"/>
              <a:gd name="T12" fmla="*/ 22 w 42"/>
              <a:gd name="T13" fmla="*/ 71 h 71"/>
              <a:gd name="T14" fmla="*/ 22 w 42"/>
              <a:gd name="T15" fmla="*/ 71 h 71"/>
              <a:gd name="T16" fmla="*/ 20 w 42"/>
              <a:gd name="T17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" h="71">
                <a:moveTo>
                  <a:pt x="20" y="70"/>
                </a:moveTo>
                <a:cubicBezTo>
                  <a:pt x="4" y="30"/>
                  <a:pt x="4" y="30"/>
                  <a:pt x="4" y="30"/>
                </a:cubicBezTo>
                <a:cubicBezTo>
                  <a:pt x="0" y="20"/>
                  <a:pt x="5" y="8"/>
                  <a:pt x="15" y="4"/>
                </a:cubicBezTo>
                <a:cubicBezTo>
                  <a:pt x="25" y="0"/>
                  <a:pt x="36" y="5"/>
                  <a:pt x="40" y="15"/>
                </a:cubicBezTo>
                <a:cubicBezTo>
                  <a:pt x="42" y="20"/>
                  <a:pt x="42" y="25"/>
                  <a:pt x="40" y="3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1"/>
                  <a:pt x="23" y="71"/>
                  <a:pt x="22" y="71"/>
                </a:cubicBezTo>
                <a:cubicBezTo>
                  <a:pt x="22" y="71"/>
                  <a:pt x="22" y="71"/>
                  <a:pt x="22" y="71"/>
                </a:cubicBezTo>
                <a:cubicBezTo>
                  <a:pt x="21" y="71"/>
                  <a:pt x="21" y="70"/>
                  <a:pt x="20" y="70"/>
                </a:cubicBezTo>
                <a:close/>
              </a:path>
            </a:pathLst>
          </a:custGeom>
          <a:solidFill>
            <a:srgbClr val="FFFFFF"/>
          </a:solidFill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" name="Freeform 65"/>
          <p:cNvSpPr>
            <a:spLocks/>
          </p:cNvSpPr>
          <p:nvPr/>
        </p:nvSpPr>
        <p:spPr bwMode="auto">
          <a:xfrm>
            <a:off x="5053013" y="2927350"/>
            <a:ext cx="30163" cy="31750"/>
          </a:xfrm>
          <a:custGeom>
            <a:avLst/>
            <a:gdLst>
              <a:gd name="T0" fmla="*/ 0 w 13"/>
              <a:gd name="T1" fmla="*/ 6 h 13"/>
              <a:gd name="T2" fmla="*/ 6 w 13"/>
              <a:gd name="T3" fmla="*/ 0 h 13"/>
              <a:gd name="T4" fmla="*/ 13 w 13"/>
              <a:gd name="T5" fmla="*/ 6 h 13"/>
              <a:gd name="T6" fmla="*/ 7 w 13"/>
              <a:gd name="T7" fmla="*/ 13 h 13"/>
              <a:gd name="T8" fmla="*/ 6 w 13"/>
              <a:gd name="T9" fmla="*/ 13 h 13"/>
              <a:gd name="T10" fmla="*/ 0 w 13"/>
              <a:gd name="T11" fmla="*/ 6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13">
                <a:moveTo>
                  <a:pt x="0" y="6"/>
                </a:moveTo>
                <a:cubicBezTo>
                  <a:pt x="0" y="3"/>
                  <a:pt x="3" y="0"/>
                  <a:pt x="6" y="0"/>
                </a:cubicBezTo>
                <a:cubicBezTo>
                  <a:pt x="10" y="0"/>
                  <a:pt x="13" y="3"/>
                  <a:pt x="13" y="6"/>
                </a:cubicBezTo>
                <a:cubicBezTo>
                  <a:pt x="13" y="10"/>
                  <a:pt x="10" y="12"/>
                  <a:pt x="7" y="13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3"/>
                  <a:pt x="0" y="10"/>
                  <a:pt x="0" y="6"/>
                </a:cubicBezTo>
              </a:path>
            </a:pathLst>
          </a:custGeom>
          <a:gradFill>
            <a:gsLst>
              <a:gs pos="37000">
                <a:srgbClr val="194B9B"/>
              </a:gs>
              <a:gs pos="0">
                <a:srgbClr val="B455A0"/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" name="Line 66"/>
          <p:cNvSpPr>
            <a:spLocks noChangeShapeType="1"/>
          </p:cNvSpPr>
          <p:nvPr/>
        </p:nvSpPr>
        <p:spPr bwMode="auto">
          <a:xfrm flipV="1">
            <a:off x="5040313" y="3184525"/>
            <a:ext cx="14288" cy="55562"/>
          </a:xfrm>
          <a:prstGeom prst="line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8" name="Line 67"/>
          <p:cNvSpPr>
            <a:spLocks noChangeShapeType="1"/>
          </p:cNvSpPr>
          <p:nvPr/>
        </p:nvSpPr>
        <p:spPr bwMode="auto">
          <a:xfrm flipH="1" flipV="1">
            <a:off x="5475288" y="3197225"/>
            <a:ext cx="4763" cy="46037"/>
          </a:xfrm>
          <a:prstGeom prst="line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" name="Line 68"/>
          <p:cNvSpPr>
            <a:spLocks noChangeShapeType="1"/>
          </p:cNvSpPr>
          <p:nvPr/>
        </p:nvSpPr>
        <p:spPr bwMode="auto">
          <a:xfrm flipV="1">
            <a:off x="5237163" y="3240088"/>
            <a:ext cx="3175" cy="28575"/>
          </a:xfrm>
          <a:prstGeom prst="line">
            <a:avLst/>
          </a:pr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0" name="Группа 109"/>
          <p:cNvGrpSpPr/>
          <p:nvPr/>
        </p:nvGrpSpPr>
        <p:grpSpPr>
          <a:xfrm>
            <a:off x="1335088" y="2778125"/>
            <a:ext cx="574675" cy="458787"/>
            <a:chOff x="1335088" y="2778125"/>
            <a:chExt cx="574675" cy="458787"/>
          </a:xfrm>
        </p:grpSpPr>
        <p:sp>
          <p:nvSpPr>
            <p:cNvPr id="92" name="Freeform 72"/>
            <p:cNvSpPr>
              <a:spLocks/>
            </p:cNvSpPr>
            <p:nvPr/>
          </p:nvSpPr>
          <p:spPr bwMode="auto">
            <a:xfrm>
              <a:off x="1708150" y="3095625"/>
              <a:ext cx="150813" cy="30162"/>
            </a:xfrm>
            <a:custGeom>
              <a:avLst/>
              <a:gdLst>
                <a:gd name="T0" fmla="*/ 0 w 63"/>
                <a:gd name="T1" fmla="*/ 0 h 13"/>
                <a:gd name="T2" fmla="*/ 63 w 63"/>
                <a:gd name="T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3" h="13">
                  <a:moveTo>
                    <a:pt x="0" y="0"/>
                  </a:moveTo>
                  <a:cubicBezTo>
                    <a:pt x="19" y="13"/>
                    <a:pt x="44" y="13"/>
                    <a:pt x="63" y="0"/>
                  </a:cubicBezTo>
                </a:path>
              </a:pathLst>
            </a:custGeom>
            <a:noFill/>
            <a:ln w="9525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73"/>
            <p:cNvSpPr>
              <a:spLocks/>
            </p:cNvSpPr>
            <p:nvPr/>
          </p:nvSpPr>
          <p:spPr bwMode="auto">
            <a:xfrm>
              <a:off x="1789113" y="3065463"/>
              <a:ext cx="69850" cy="25400"/>
            </a:xfrm>
            <a:custGeom>
              <a:avLst/>
              <a:gdLst>
                <a:gd name="T0" fmla="*/ 0 w 29"/>
                <a:gd name="T1" fmla="*/ 10 h 10"/>
                <a:gd name="T2" fmla="*/ 29 w 29"/>
                <a:gd name="T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cubicBezTo>
                    <a:pt x="10" y="9"/>
                    <a:pt x="20" y="6"/>
                    <a:pt x="29" y="0"/>
                  </a:cubicBezTo>
                </a:path>
              </a:pathLst>
            </a:custGeom>
            <a:noFill/>
            <a:ln w="9525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Oval 74"/>
            <p:cNvSpPr>
              <a:spLocks noChangeArrowheads="1"/>
            </p:cNvSpPr>
            <p:nvPr/>
          </p:nvSpPr>
          <p:spPr bwMode="auto">
            <a:xfrm>
              <a:off x="1741488" y="2778125"/>
              <a:ext cx="80963" cy="82550"/>
            </a:xfrm>
            <a:prstGeom prst="ellips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75"/>
            <p:cNvSpPr>
              <a:spLocks/>
            </p:cNvSpPr>
            <p:nvPr/>
          </p:nvSpPr>
          <p:spPr bwMode="auto">
            <a:xfrm>
              <a:off x="1625600" y="2860675"/>
              <a:ext cx="242888" cy="376237"/>
            </a:xfrm>
            <a:custGeom>
              <a:avLst/>
              <a:gdLst>
                <a:gd name="T0" fmla="*/ 0 w 101"/>
                <a:gd name="T1" fmla="*/ 0 h 156"/>
                <a:gd name="T2" fmla="*/ 44 w 101"/>
                <a:gd name="T3" fmla="*/ 24 h 156"/>
                <a:gd name="T4" fmla="*/ 29 w 101"/>
                <a:gd name="T5" fmla="*/ 110 h 156"/>
                <a:gd name="T6" fmla="*/ 42 w 101"/>
                <a:gd name="T7" fmla="*/ 117 h 156"/>
                <a:gd name="T8" fmla="*/ 42 w 101"/>
                <a:gd name="T9" fmla="*/ 144 h 156"/>
                <a:gd name="T10" fmla="*/ 54 w 101"/>
                <a:gd name="T11" fmla="*/ 156 h 156"/>
                <a:gd name="T12" fmla="*/ 76 w 101"/>
                <a:gd name="T13" fmla="*/ 156 h 156"/>
                <a:gd name="T14" fmla="*/ 88 w 101"/>
                <a:gd name="T15" fmla="*/ 144 h 156"/>
                <a:gd name="T16" fmla="*/ 88 w 101"/>
                <a:gd name="T17" fmla="*/ 117 h 156"/>
                <a:gd name="T18" fmla="*/ 101 w 101"/>
                <a:gd name="T19" fmla="*/ 110 h 156"/>
                <a:gd name="T20" fmla="*/ 96 w 101"/>
                <a:gd name="T21" fmla="*/ 7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156">
                  <a:moveTo>
                    <a:pt x="0" y="0"/>
                  </a:moveTo>
                  <a:cubicBezTo>
                    <a:pt x="44" y="24"/>
                    <a:pt x="44" y="24"/>
                    <a:pt x="44" y="24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3" y="113"/>
                    <a:pt x="37" y="115"/>
                    <a:pt x="42" y="117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2" y="150"/>
                    <a:pt x="47" y="156"/>
                    <a:pt x="54" y="156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83" y="156"/>
                    <a:pt x="88" y="150"/>
                    <a:pt x="88" y="144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93" y="115"/>
                    <a:pt x="97" y="112"/>
                    <a:pt x="101" y="110"/>
                  </a:cubicBezTo>
                  <a:cubicBezTo>
                    <a:pt x="96" y="78"/>
                    <a:pt x="96" y="78"/>
                    <a:pt x="96" y="78"/>
                  </a:cubicBezTo>
                </a:path>
              </a:pathLst>
            </a:cu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76"/>
            <p:cNvSpPr>
              <a:spLocks/>
            </p:cNvSpPr>
            <p:nvPr/>
          </p:nvSpPr>
          <p:spPr bwMode="auto">
            <a:xfrm>
              <a:off x="1635125" y="2828925"/>
              <a:ext cx="274638" cy="206375"/>
            </a:xfrm>
            <a:custGeom>
              <a:avLst/>
              <a:gdLst>
                <a:gd name="T0" fmla="*/ 86 w 114"/>
                <a:gd name="T1" fmla="*/ 53 h 85"/>
                <a:gd name="T2" fmla="*/ 99 w 114"/>
                <a:gd name="T3" fmla="*/ 80 h 85"/>
                <a:gd name="T4" fmla="*/ 105 w 114"/>
                <a:gd name="T5" fmla="*/ 85 h 85"/>
                <a:gd name="T6" fmla="*/ 114 w 114"/>
                <a:gd name="T7" fmla="*/ 80 h 85"/>
                <a:gd name="T8" fmla="*/ 76 w 114"/>
                <a:gd name="T9" fmla="*/ 26 h 85"/>
                <a:gd name="T10" fmla="*/ 61 w 114"/>
                <a:gd name="T11" fmla="*/ 23 h 85"/>
                <a:gd name="T12" fmla="*/ 49 w 114"/>
                <a:gd name="T13" fmla="*/ 26 h 85"/>
                <a:gd name="T14" fmla="*/ 0 w 114"/>
                <a:gd name="T1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85">
                  <a:moveTo>
                    <a:pt x="86" y="53"/>
                  </a:moveTo>
                  <a:cubicBezTo>
                    <a:pt x="92" y="61"/>
                    <a:pt x="97" y="70"/>
                    <a:pt x="99" y="80"/>
                  </a:cubicBezTo>
                  <a:cubicBezTo>
                    <a:pt x="100" y="83"/>
                    <a:pt x="102" y="85"/>
                    <a:pt x="105" y="85"/>
                  </a:cubicBezTo>
                  <a:cubicBezTo>
                    <a:pt x="109" y="85"/>
                    <a:pt x="112" y="83"/>
                    <a:pt x="114" y="80"/>
                  </a:cubicBezTo>
                  <a:cubicBezTo>
                    <a:pt x="110" y="63"/>
                    <a:pt x="99" y="39"/>
                    <a:pt x="76" y="26"/>
                  </a:cubicBezTo>
                  <a:cubicBezTo>
                    <a:pt x="71" y="23"/>
                    <a:pt x="66" y="22"/>
                    <a:pt x="61" y="23"/>
                  </a:cubicBezTo>
                  <a:cubicBezTo>
                    <a:pt x="57" y="23"/>
                    <a:pt x="52" y="24"/>
                    <a:pt x="49" y="2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Oval 77"/>
            <p:cNvSpPr>
              <a:spLocks noChangeArrowheads="1"/>
            </p:cNvSpPr>
            <p:nvPr/>
          </p:nvSpPr>
          <p:spPr bwMode="auto">
            <a:xfrm>
              <a:off x="1584325" y="2935288"/>
              <a:ext cx="58738" cy="58737"/>
            </a:xfrm>
            <a:prstGeom prst="ellips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78"/>
            <p:cNvSpPr>
              <a:spLocks/>
            </p:cNvSpPr>
            <p:nvPr/>
          </p:nvSpPr>
          <p:spPr bwMode="auto">
            <a:xfrm>
              <a:off x="1528763" y="2962275"/>
              <a:ext cx="166688" cy="274637"/>
            </a:xfrm>
            <a:custGeom>
              <a:avLst/>
              <a:gdLst>
                <a:gd name="T0" fmla="*/ 43 w 69"/>
                <a:gd name="T1" fmla="*/ 114 h 114"/>
                <a:gd name="T2" fmla="*/ 51 w 69"/>
                <a:gd name="T3" fmla="*/ 105 h 114"/>
                <a:gd name="T4" fmla="*/ 51 w 69"/>
                <a:gd name="T5" fmla="*/ 105 h 114"/>
                <a:gd name="T6" fmla="*/ 51 w 69"/>
                <a:gd name="T7" fmla="*/ 39 h 114"/>
                <a:gd name="T8" fmla="*/ 51 w 69"/>
                <a:gd name="T9" fmla="*/ 35 h 114"/>
                <a:gd name="T10" fmla="*/ 69 w 69"/>
                <a:gd name="T11" fmla="*/ 5 h 114"/>
                <a:gd name="T12" fmla="*/ 65 w 69"/>
                <a:gd name="T13" fmla="*/ 0 h 114"/>
                <a:gd name="T14" fmla="*/ 65 w 69"/>
                <a:gd name="T15" fmla="*/ 0 h 114"/>
                <a:gd name="T16" fmla="*/ 64 w 69"/>
                <a:gd name="T17" fmla="*/ 0 h 114"/>
                <a:gd name="T18" fmla="*/ 60 w 69"/>
                <a:gd name="T19" fmla="*/ 4 h 114"/>
                <a:gd name="T20" fmla="*/ 46 w 69"/>
                <a:gd name="T21" fmla="*/ 27 h 114"/>
                <a:gd name="T22" fmla="*/ 23 w 69"/>
                <a:gd name="T23" fmla="*/ 27 h 114"/>
                <a:gd name="T24" fmla="*/ 10 w 69"/>
                <a:gd name="T25" fmla="*/ 4 h 114"/>
                <a:gd name="T26" fmla="*/ 6 w 69"/>
                <a:gd name="T27" fmla="*/ 0 h 114"/>
                <a:gd name="T28" fmla="*/ 4 w 69"/>
                <a:gd name="T29" fmla="*/ 0 h 114"/>
                <a:gd name="T30" fmla="*/ 1 w 69"/>
                <a:gd name="T31" fmla="*/ 5 h 114"/>
                <a:gd name="T32" fmla="*/ 1 w 69"/>
                <a:gd name="T33" fmla="*/ 5 h 114"/>
                <a:gd name="T34" fmla="*/ 19 w 69"/>
                <a:gd name="T35" fmla="*/ 35 h 114"/>
                <a:gd name="T36" fmla="*/ 18 w 69"/>
                <a:gd name="T37" fmla="*/ 39 h 114"/>
                <a:gd name="T38" fmla="*/ 18 w 69"/>
                <a:gd name="T39" fmla="*/ 105 h 114"/>
                <a:gd name="T40" fmla="*/ 27 w 69"/>
                <a:gd name="T41" fmla="*/ 114 h 114"/>
                <a:gd name="T42" fmla="*/ 43 w 69"/>
                <a:gd name="T4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114">
                  <a:moveTo>
                    <a:pt x="43" y="114"/>
                  </a:moveTo>
                  <a:cubicBezTo>
                    <a:pt x="47" y="114"/>
                    <a:pt x="51" y="110"/>
                    <a:pt x="51" y="105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8"/>
                    <a:pt x="51" y="36"/>
                    <a:pt x="51" y="35"/>
                  </a:cubicBezTo>
                  <a:cubicBezTo>
                    <a:pt x="60" y="28"/>
                    <a:pt x="67" y="17"/>
                    <a:pt x="69" y="5"/>
                  </a:cubicBezTo>
                  <a:cubicBezTo>
                    <a:pt x="69" y="3"/>
                    <a:pt x="67" y="1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4" y="0"/>
                    <a:pt x="64" y="0"/>
                  </a:cubicBezTo>
                  <a:cubicBezTo>
                    <a:pt x="62" y="1"/>
                    <a:pt x="60" y="2"/>
                    <a:pt x="60" y="4"/>
                  </a:cubicBezTo>
                  <a:cubicBezTo>
                    <a:pt x="58" y="13"/>
                    <a:pt x="54" y="22"/>
                    <a:pt x="46" y="27"/>
                  </a:cubicBezTo>
                  <a:cubicBezTo>
                    <a:pt x="40" y="21"/>
                    <a:pt x="30" y="21"/>
                    <a:pt x="23" y="27"/>
                  </a:cubicBezTo>
                  <a:cubicBezTo>
                    <a:pt x="16" y="22"/>
                    <a:pt x="11" y="13"/>
                    <a:pt x="10" y="4"/>
                  </a:cubicBezTo>
                  <a:cubicBezTo>
                    <a:pt x="9" y="2"/>
                    <a:pt x="8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17"/>
                    <a:pt x="9" y="28"/>
                    <a:pt x="19" y="35"/>
                  </a:cubicBezTo>
                  <a:cubicBezTo>
                    <a:pt x="19" y="36"/>
                    <a:pt x="18" y="38"/>
                    <a:pt x="18" y="39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10"/>
                    <a:pt x="22" y="114"/>
                    <a:pt x="27" y="114"/>
                  </a:cubicBezTo>
                  <a:lnTo>
                    <a:pt x="43" y="114"/>
                  </a:lnTo>
                  <a:close/>
                </a:path>
              </a:pathLst>
            </a:cu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79"/>
            <p:cNvSpPr>
              <a:spLocks noChangeShapeType="1"/>
            </p:cNvSpPr>
            <p:nvPr/>
          </p:nvSpPr>
          <p:spPr bwMode="auto">
            <a:xfrm>
              <a:off x="1612900" y="3119438"/>
              <a:ext cx="0" cy="115887"/>
            </a:xfrm>
            <a:prstGeom prst="lin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Line 80"/>
            <p:cNvSpPr>
              <a:spLocks noChangeShapeType="1"/>
            </p:cNvSpPr>
            <p:nvPr/>
          </p:nvSpPr>
          <p:spPr bwMode="auto">
            <a:xfrm>
              <a:off x="1782763" y="3160713"/>
              <a:ext cx="0" cy="74612"/>
            </a:xfrm>
            <a:prstGeom prst="lin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Line 81"/>
            <p:cNvSpPr>
              <a:spLocks noChangeShapeType="1"/>
            </p:cNvSpPr>
            <p:nvPr/>
          </p:nvSpPr>
          <p:spPr bwMode="auto">
            <a:xfrm>
              <a:off x="1574800" y="3116263"/>
              <a:ext cx="77788" cy="0"/>
            </a:xfrm>
            <a:prstGeom prst="lin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82"/>
            <p:cNvSpPr>
              <a:spLocks/>
            </p:cNvSpPr>
            <p:nvPr/>
          </p:nvSpPr>
          <p:spPr bwMode="auto">
            <a:xfrm>
              <a:off x="1727200" y="3143250"/>
              <a:ext cx="112713" cy="22225"/>
            </a:xfrm>
            <a:custGeom>
              <a:avLst/>
              <a:gdLst>
                <a:gd name="T0" fmla="*/ 0 w 47"/>
                <a:gd name="T1" fmla="*/ 0 h 9"/>
                <a:gd name="T2" fmla="*/ 47 w 47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7" h="9">
                  <a:moveTo>
                    <a:pt x="0" y="0"/>
                  </a:moveTo>
                  <a:cubicBezTo>
                    <a:pt x="0" y="0"/>
                    <a:pt x="19" y="9"/>
                    <a:pt x="47" y="0"/>
                  </a:cubicBezTo>
                </a:path>
              </a:pathLst>
            </a:cu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Oval 83"/>
            <p:cNvSpPr>
              <a:spLocks noChangeArrowheads="1"/>
            </p:cNvSpPr>
            <p:nvPr/>
          </p:nvSpPr>
          <p:spPr bwMode="auto">
            <a:xfrm>
              <a:off x="1414463" y="2778125"/>
              <a:ext cx="80963" cy="82550"/>
            </a:xfrm>
            <a:prstGeom prst="ellips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84"/>
            <p:cNvSpPr>
              <a:spLocks/>
            </p:cNvSpPr>
            <p:nvPr/>
          </p:nvSpPr>
          <p:spPr bwMode="auto">
            <a:xfrm>
              <a:off x="1335088" y="2819400"/>
              <a:ext cx="307975" cy="417512"/>
            </a:xfrm>
            <a:custGeom>
              <a:avLst/>
              <a:gdLst>
                <a:gd name="T0" fmla="*/ 61 w 128"/>
                <a:gd name="T1" fmla="*/ 173 h 173"/>
                <a:gd name="T2" fmla="*/ 73 w 128"/>
                <a:gd name="T3" fmla="*/ 161 h 173"/>
                <a:gd name="T4" fmla="*/ 73 w 128"/>
                <a:gd name="T5" fmla="*/ 50 h 173"/>
                <a:gd name="T6" fmla="*/ 72 w 128"/>
                <a:gd name="T7" fmla="*/ 41 h 173"/>
                <a:gd name="T8" fmla="*/ 123 w 128"/>
                <a:gd name="T9" fmla="*/ 15 h 173"/>
                <a:gd name="T10" fmla="*/ 126 w 128"/>
                <a:gd name="T11" fmla="*/ 5 h 173"/>
                <a:gd name="T12" fmla="*/ 116 w 128"/>
                <a:gd name="T13" fmla="*/ 2 h 173"/>
                <a:gd name="T14" fmla="*/ 63 w 128"/>
                <a:gd name="T15" fmla="*/ 30 h 173"/>
                <a:gd name="T16" fmla="*/ 50 w 128"/>
                <a:gd name="T17" fmla="*/ 27 h 173"/>
                <a:gd name="T18" fmla="*/ 31 w 128"/>
                <a:gd name="T19" fmla="*/ 31 h 173"/>
                <a:gd name="T20" fmla="*/ 0 w 128"/>
                <a:gd name="T21" fmla="*/ 81 h 173"/>
                <a:gd name="T22" fmla="*/ 4 w 128"/>
                <a:gd name="T23" fmla="*/ 89 h 173"/>
                <a:gd name="T24" fmla="*/ 14 w 128"/>
                <a:gd name="T25" fmla="*/ 85 h 173"/>
                <a:gd name="T26" fmla="*/ 14 w 128"/>
                <a:gd name="T27" fmla="*/ 84 h 173"/>
                <a:gd name="T28" fmla="*/ 27 w 128"/>
                <a:gd name="T29" fmla="*/ 57 h 173"/>
                <a:gd name="T30" fmla="*/ 27 w 128"/>
                <a:gd name="T31" fmla="*/ 161 h 173"/>
                <a:gd name="T32" fmla="*/ 39 w 128"/>
                <a:gd name="T33" fmla="*/ 173 h 173"/>
                <a:gd name="T34" fmla="*/ 39 w 128"/>
                <a:gd name="T35" fmla="*/ 173 h 173"/>
                <a:gd name="T36" fmla="*/ 61 w 128"/>
                <a:gd name="T37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173">
                  <a:moveTo>
                    <a:pt x="61" y="173"/>
                  </a:moveTo>
                  <a:cubicBezTo>
                    <a:pt x="68" y="173"/>
                    <a:pt x="73" y="167"/>
                    <a:pt x="73" y="161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3" y="47"/>
                    <a:pt x="73" y="44"/>
                    <a:pt x="72" y="41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7" y="13"/>
                    <a:pt x="128" y="8"/>
                    <a:pt x="126" y="5"/>
                  </a:cubicBezTo>
                  <a:cubicBezTo>
                    <a:pt x="124" y="1"/>
                    <a:pt x="119" y="0"/>
                    <a:pt x="116" y="2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59" y="28"/>
                    <a:pt x="55" y="27"/>
                    <a:pt x="50" y="27"/>
                  </a:cubicBezTo>
                  <a:cubicBezTo>
                    <a:pt x="44" y="26"/>
                    <a:pt x="37" y="28"/>
                    <a:pt x="31" y="31"/>
                  </a:cubicBezTo>
                  <a:cubicBezTo>
                    <a:pt x="10" y="44"/>
                    <a:pt x="4" y="64"/>
                    <a:pt x="0" y="81"/>
                  </a:cubicBezTo>
                  <a:cubicBezTo>
                    <a:pt x="0" y="84"/>
                    <a:pt x="1" y="88"/>
                    <a:pt x="4" y="89"/>
                  </a:cubicBezTo>
                  <a:cubicBezTo>
                    <a:pt x="8" y="91"/>
                    <a:pt x="12" y="89"/>
                    <a:pt x="14" y="85"/>
                  </a:cubicBezTo>
                  <a:cubicBezTo>
                    <a:pt x="14" y="85"/>
                    <a:pt x="14" y="84"/>
                    <a:pt x="14" y="84"/>
                  </a:cubicBezTo>
                  <a:cubicBezTo>
                    <a:pt x="16" y="74"/>
                    <a:pt x="21" y="65"/>
                    <a:pt x="27" y="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27" y="167"/>
                    <a:pt x="32" y="173"/>
                    <a:pt x="39" y="173"/>
                  </a:cubicBezTo>
                  <a:cubicBezTo>
                    <a:pt x="39" y="173"/>
                    <a:pt x="39" y="173"/>
                    <a:pt x="39" y="173"/>
                  </a:cubicBezTo>
                  <a:lnTo>
                    <a:pt x="61" y="173"/>
                  </a:lnTo>
                  <a:close/>
                </a:path>
              </a:pathLst>
            </a:cu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85"/>
            <p:cNvSpPr>
              <a:spLocks noChangeShapeType="1"/>
            </p:cNvSpPr>
            <p:nvPr/>
          </p:nvSpPr>
          <p:spPr bwMode="auto">
            <a:xfrm>
              <a:off x="1454150" y="3055938"/>
              <a:ext cx="0" cy="179387"/>
            </a:xfrm>
            <a:prstGeom prst="lin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Line 86"/>
            <p:cNvSpPr>
              <a:spLocks noChangeShapeType="1"/>
            </p:cNvSpPr>
            <p:nvPr/>
          </p:nvSpPr>
          <p:spPr bwMode="auto">
            <a:xfrm>
              <a:off x="1400175" y="3054350"/>
              <a:ext cx="112713" cy="0"/>
            </a:xfrm>
            <a:prstGeom prst="line">
              <a:avLst/>
            </a:prstGeom>
            <a:noFill/>
            <a:ln w="14288" cap="rnd">
              <a:gradFill flip="none" rotWithShape="1">
                <a:gsLst>
                  <a:gs pos="0">
                    <a:srgbClr val="B455A0"/>
                  </a:gs>
                  <a:gs pos="52000">
                    <a:srgbClr val="194B9B"/>
                  </a:gs>
                </a:gsLst>
                <a:lin ang="8100000" scaled="1"/>
                <a:tileRect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4" name="Freeform 53"/>
          <p:cNvSpPr>
            <a:spLocks/>
          </p:cNvSpPr>
          <p:nvPr/>
        </p:nvSpPr>
        <p:spPr bwMode="auto">
          <a:xfrm>
            <a:off x="5213351" y="2749550"/>
            <a:ext cx="182563" cy="369887"/>
          </a:xfrm>
          <a:custGeom>
            <a:avLst/>
            <a:gdLst>
              <a:gd name="T0" fmla="*/ 0 w 115"/>
              <a:gd name="T1" fmla="*/ 186 h 233"/>
              <a:gd name="T2" fmla="*/ 0 w 115"/>
              <a:gd name="T3" fmla="*/ 0 h 233"/>
              <a:gd name="T4" fmla="*/ 115 w 115"/>
              <a:gd name="T5" fmla="*/ 0 h 233"/>
              <a:gd name="T6" fmla="*/ 115 w 115"/>
              <a:gd name="T7" fmla="*/ 233 h 233"/>
              <a:gd name="T8" fmla="*/ 0 w 115"/>
              <a:gd name="T9" fmla="*/ 23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33">
                <a:moveTo>
                  <a:pt x="0" y="186"/>
                </a:moveTo>
                <a:lnTo>
                  <a:pt x="0" y="0"/>
                </a:lnTo>
                <a:lnTo>
                  <a:pt x="115" y="0"/>
                </a:lnTo>
                <a:lnTo>
                  <a:pt x="115" y="233"/>
                </a:lnTo>
                <a:lnTo>
                  <a:pt x="0" y="233"/>
                </a:lnTo>
              </a:path>
            </a:pathLst>
          </a:custGeom>
          <a:noFill/>
          <a:ln w="14288" cap="rnd">
            <a:gradFill flip="none" rotWithShape="1">
              <a:gsLst>
                <a:gs pos="37000">
                  <a:srgbClr val="194B9B"/>
                </a:gs>
                <a:gs pos="0">
                  <a:srgbClr val="B455A0"/>
                </a:gs>
              </a:gsLst>
              <a:lin ang="8100000" scaled="1"/>
              <a:tileRect/>
            </a:gra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object 4">
            <a:extLst>
              <a:ext uri="{FF2B5EF4-FFF2-40B4-BE49-F238E27FC236}">
                <a16:creationId xmlns:a16="http://schemas.microsoft.com/office/drawing/2014/main" xmlns="" id="{8C758E5B-5965-4742-82E4-5C06830E42F4}"/>
              </a:ext>
            </a:extLst>
          </p:cNvPr>
          <p:cNvPicPr/>
          <p:nvPr/>
        </p:nvPicPr>
        <p:blipFill>
          <a:blip r:embed="rId3" cstate="print">
            <a:alphaModFix amt="80000"/>
          </a:blip>
          <a:stretch>
            <a:fillRect/>
          </a:stretch>
        </p:blipFill>
        <p:spPr>
          <a:xfrm>
            <a:off x="8189154" y="0"/>
            <a:ext cx="40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003299" y="2607864"/>
            <a:ext cx="3108325" cy="21101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5"/>
          <p:cNvSpPr/>
          <p:nvPr/>
        </p:nvSpPr>
        <p:spPr>
          <a:xfrm flipV="1">
            <a:off x="0" y="0"/>
            <a:ext cx="7487733" cy="1888331"/>
          </a:xfrm>
          <a:custGeom>
            <a:avLst/>
            <a:gdLst>
              <a:gd name="connsiteX0" fmla="*/ 0 w 6023429"/>
              <a:gd name="connsiteY0" fmla="*/ 0 h 4511040"/>
              <a:gd name="connsiteX1" fmla="*/ 6023429 w 6023429"/>
              <a:gd name="connsiteY1" fmla="*/ 0 h 4511040"/>
              <a:gd name="connsiteX2" fmla="*/ 6023429 w 6023429"/>
              <a:gd name="connsiteY2" fmla="*/ 4511040 h 4511040"/>
              <a:gd name="connsiteX3" fmla="*/ 0 w 6023429"/>
              <a:gd name="connsiteY3" fmla="*/ 4511040 h 4511040"/>
              <a:gd name="connsiteX4" fmla="*/ 0 w 6023429"/>
              <a:gd name="connsiteY4" fmla="*/ 0 h 4511040"/>
              <a:gd name="connsiteX0" fmla="*/ 0 w 6023429"/>
              <a:gd name="connsiteY0" fmla="*/ 0 h 4511040"/>
              <a:gd name="connsiteX1" fmla="*/ 4263209 w 6023429"/>
              <a:gd name="connsiteY1" fmla="*/ 7620 h 4511040"/>
              <a:gd name="connsiteX2" fmla="*/ 6023429 w 6023429"/>
              <a:gd name="connsiteY2" fmla="*/ 4511040 h 4511040"/>
              <a:gd name="connsiteX3" fmla="*/ 0 w 6023429"/>
              <a:gd name="connsiteY3" fmla="*/ 4511040 h 4511040"/>
              <a:gd name="connsiteX4" fmla="*/ 0 w 6023429"/>
              <a:gd name="connsiteY4" fmla="*/ 0 h 4511040"/>
              <a:gd name="connsiteX0" fmla="*/ 0 w 6210940"/>
              <a:gd name="connsiteY0" fmla="*/ 559605 h 5070645"/>
              <a:gd name="connsiteX1" fmla="*/ 4263209 w 6210940"/>
              <a:gd name="connsiteY1" fmla="*/ 567225 h 5070645"/>
              <a:gd name="connsiteX2" fmla="*/ 6023429 w 6210940"/>
              <a:gd name="connsiteY2" fmla="*/ 5070645 h 5070645"/>
              <a:gd name="connsiteX3" fmla="*/ 0 w 6210940"/>
              <a:gd name="connsiteY3" fmla="*/ 5070645 h 5070645"/>
              <a:gd name="connsiteX4" fmla="*/ 0 w 6210940"/>
              <a:gd name="connsiteY4" fmla="*/ 559605 h 5070645"/>
              <a:gd name="connsiteX0" fmla="*/ 0 w 6023429"/>
              <a:gd name="connsiteY0" fmla="*/ 559605 h 5070645"/>
              <a:gd name="connsiteX1" fmla="*/ 4263209 w 6023429"/>
              <a:gd name="connsiteY1" fmla="*/ 567225 h 5070645"/>
              <a:gd name="connsiteX2" fmla="*/ 6023429 w 6023429"/>
              <a:gd name="connsiteY2" fmla="*/ 5070645 h 5070645"/>
              <a:gd name="connsiteX3" fmla="*/ 0 w 6023429"/>
              <a:gd name="connsiteY3" fmla="*/ 5070645 h 5070645"/>
              <a:gd name="connsiteX4" fmla="*/ 0 w 6023429"/>
              <a:gd name="connsiteY4" fmla="*/ 559605 h 5070645"/>
              <a:gd name="connsiteX0" fmla="*/ 0 w 6023429"/>
              <a:gd name="connsiteY0" fmla="*/ 806538 h 5317578"/>
              <a:gd name="connsiteX1" fmla="*/ 4263209 w 6023429"/>
              <a:gd name="connsiteY1" fmla="*/ 814158 h 5317578"/>
              <a:gd name="connsiteX2" fmla="*/ 6023429 w 6023429"/>
              <a:gd name="connsiteY2" fmla="*/ 5317578 h 5317578"/>
              <a:gd name="connsiteX3" fmla="*/ 0 w 6023429"/>
              <a:gd name="connsiteY3" fmla="*/ 5317578 h 5317578"/>
              <a:gd name="connsiteX4" fmla="*/ 0 w 6023429"/>
              <a:gd name="connsiteY4" fmla="*/ 806538 h 5317578"/>
              <a:gd name="connsiteX0" fmla="*/ 0 w 6023429"/>
              <a:gd name="connsiteY0" fmla="*/ 647794 h 5158834"/>
              <a:gd name="connsiteX1" fmla="*/ 4263209 w 6023429"/>
              <a:gd name="connsiteY1" fmla="*/ 655414 h 5158834"/>
              <a:gd name="connsiteX2" fmla="*/ 6023429 w 6023429"/>
              <a:gd name="connsiteY2" fmla="*/ 5158834 h 5158834"/>
              <a:gd name="connsiteX3" fmla="*/ 0 w 6023429"/>
              <a:gd name="connsiteY3" fmla="*/ 5158834 h 5158834"/>
              <a:gd name="connsiteX4" fmla="*/ 0 w 6023429"/>
              <a:gd name="connsiteY4" fmla="*/ 647794 h 5158834"/>
              <a:gd name="connsiteX0" fmla="*/ 0 w 6023429"/>
              <a:gd name="connsiteY0" fmla="*/ 647794 h 5158834"/>
              <a:gd name="connsiteX1" fmla="*/ 4263209 w 6023429"/>
              <a:gd name="connsiteY1" fmla="*/ 655414 h 5158834"/>
              <a:gd name="connsiteX2" fmla="*/ 6023429 w 6023429"/>
              <a:gd name="connsiteY2" fmla="*/ 5158834 h 5158834"/>
              <a:gd name="connsiteX3" fmla="*/ 0 w 6023429"/>
              <a:gd name="connsiteY3" fmla="*/ 5158834 h 5158834"/>
              <a:gd name="connsiteX4" fmla="*/ 0 w 6023429"/>
              <a:gd name="connsiteY4" fmla="*/ 647794 h 5158834"/>
              <a:gd name="connsiteX0" fmla="*/ 0 w 6023429"/>
              <a:gd name="connsiteY0" fmla="*/ 341329 h 4852369"/>
              <a:gd name="connsiteX1" fmla="*/ 4263209 w 6023429"/>
              <a:gd name="connsiteY1" fmla="*/ 348949 h 4852369"/>
              <a:gd name="connsiteX2" fmla="*/ 6023429 w 6023429"/>
              <a:gd name="connsiteY2" fmla="*/ 4852369 h 4852369"/>
              <a:gd name="connsiteX3" fmla="*/ 0 w 6023429"/>
              <a:gd name="connsiteY3" fmla="*/ 4852369 h 4852369"/>
              <a:gd name="connsiteX4" fmla="*/ 0 w 6023429"/>
              <a:gd name="connsiteY4" fmla="*/ 341329 h 4852369"/>
              <a:gd name="connsiteX0" fmla="*/ 0 w 6023429"/>
              <a:gd name="connsiteY0" fmla="*/ 0 h 4511040"/>
              <a:gd name="connsiteX1" fmla="*/ 4263209 w 6023429"/>
              <a:gd name="connsiteY1" fmla="*/ 7620 h 4511040"/>
              <a:gd name="connsiteX2" fmla="*/ 6023429 w 6023429"/>
              <a:gd name="connsiteY2" fmla="*/ 4511040 h 4511040"/>
              <a:gd name="connsiteX3" fmla="*/ 0 w 6023429"/>
              <a:gd name="connsiteY3" fmla="*/ 4511040 h 4511040"/>
              <a:gd name="connsiteX4" fmla="*/ 0 w 6023429"/>
              <a:gd name="connsiteY4" fmla="*/ 0 h 4511040"/>
              <a:gd name="connsiteX0" fmla="*/ 0 w 6023429"/>
              <a:gd name="connsiteY0" fmla="*/ 441344 h 4952384"/>
              <a:gd name="connsiteX1" fmla="*/ 4263209 w 6023429"/>
              <a:gd name="connsiteY1" fmla="*/ 448964 h 4952384"/>
              <a:gd name="connsiteX2" fmla="*/ 6023429 w 6023429"/>
              <a:gd name="connsiteY2" fmla="*/ 4952384 h 4952384"/>
              <a:gd name="connsiteX3" fmla="*/ 0 w 6023429"/>
              <a:gd name="connsiteY3" fmla="*/ 4952384 h 4952384"/>
              <a:gd name="connsiteX4" fmla="*/ 0 w 6023429"/>
              <a:gd name="connsiteY4" fmla="*/ 441344 h 4952384"/>
              <a:gd name="connsiteX0" fmla="*/ 0 w 6023429"/>
              <a:gd name="connsiteY0" fmla="*/ 209445 h 4720485"/>
              <a:gd name="connsiteX1" fmla="*/ 4438469 w 6023429"/>
              <a:gd name="connsiteY1" fmla="*/ 559965 h 4720485"/>
              <a:gd name="connsiteX2" fmla="*/ 6023429 w 6023429"/>
              <a:gd name="connsiteY2" fmla="*/ 4720485 h 4720485"/>
              <a:gd name="connsiteX3" fmla="*/ 0 w 6023429"/>
              <a:gd name="connsiteY3" fmla="*/ 4720485 h 4720485"/>
              <a:gd name="connsiteX4" fmla="*/ 0 w 6023429"/>
              <a:gd name="connsiteY4" fmla="*/ 209445 h 4720485"/>
              <a:gd name="connsiteX0" fmla="*/ 0 w 6023429"/>
              <a:gd name="connsiteY0" fmla="*/ 110468 h 4621508"/>
              <a:gd name="connsiteX1" fmla="*/ 4438469 w 6023429"/>
              <a:gd name="connsiteY1" fmla="*/ 460988 h 4621508"/>
              <a:gd name="connsiteX2" fmla="*/ 6023429 w 6023429"/>
              <a:gd name="connsiteY2" fmla="*/ 4621508 h 4621508"/>
              <a:gd name="connsiteX3" fmla="*/ 0 w 6023429"/>
              <a:gd name="connsiteY3" fmla="*/ 4621508 h 4621508"/>
              <a:gd name="connsiteX4" fmla="*/ 0 w 6023429"/>
              <a:gd name="connsiteY4" fmla="*/ 110468 h 4621508"/>
              <a:gd name="connsiteX0" fmla="*/ 0 w 6023429"/>
              <a:gd name="connsiteY0" fmla="*/ 22324 h 4533364"/>
              <a:gd name="connsiteX1" fmla="*/ 4476569 w 6023429"/>
              <a:gd name="connsiteY1" fmla="*/ 586204 h 4533364"/>
              <a:gd name="connsiteX2" fmla="*/ 6023429 w 6023429"/>
              <a:gd name="connsiteY2" fmla="*/ 4533364 h 4533364"/>
              <a:gd name="connsiteX3" fmla="*/ 0 w 6023429"/>
              <a:gd name="connsiteY3" fmla="*/ 4533364 h 4533364"/>
              <a:gd name="connsiteX4" fmla="*/ 0 w 6023429"/>
              <a:gd name="connsiteY4" fmla="*/ 22324 h 4533364"/>
              <a:gd name="connsiteX0" fmla="*/ 0 w 6023429"/>
              <a:gd name="connsiteY0" fmla="*/ 20694 h 4531734"/>
              <a:gd name="connsiteX1" fmla="*/ 4476569 w 6023429"/>
              <a:gd name="connsiteY1" fmla="*/ 584574 h 4531734"/>
              <a:gd name="connsiteX2" fmla="*/ 6023429 w 6023429"/>
              <a:gd name="connsiteY2" fmla="*/ 4531734 h 4531734"/>
              <a:gd name="connsiteX3" fmla="*/ 0 w 6023429"/>
              <a:gd name="connsiteY3" fmla="*/ 4531734 h 4531734"/>
              <a:gd name="connsiteX4" fmla="*/ 0 w 6023429"/>
              <a:gd name="connsiteY4" fmla="*/ 20694 h 4531734"/>
              <a:gd name="connsiteX0" fmla="*/ 0 w 5999617"/>
              <a:gd name="connsiteY0" fmla="*/ 19756 h 4530796"/>
              <a:gd name="connsiteX1" fmla="*/ 4476569 w 5999617"/>
              <a:gd name="connsiteY1" fmla="*/ 583636 h 4530796"/>
              <a:gd name="connsiteX2" fmla="*/ 5999617 w 5999617"/>
              <a:gd name="connsiteY2" fmla="*/ 4530796 h 4530796"/>
              <a:gd name="connsiteX3" fmla="*/ 0 w 5999617"/>
              <a:gd name="connsiteY3" fmla="*/ 4530796 h 4530796"/>
              <a:gd name="connsiteX4" fmla="*/ 0 w 5999617"/>
              <a:gd name="connsiteY4" fmla="*/ 19756 h 4530796"/>
              <a:gd name="connsiteX0" fmla="*/ 0 w 5999617"/>
              <a:gd name="connsiteY0" fmla="*/ 334092 h 4845132"/>
              <a:gd name="connsiteX1" fmla="*/ 3081338 w 5999617"/>
              <a:gd name="connsiteY1" fmla="*/ 396956 h 4845132"/>
              <a:gd name="connsiteX2" fmla="*/ 4476569 w 5999617"/>
              <a:gd name="connsiteY2" fmla="*/ 897972 h 4845132"/>
              <a:gd name="connsiteX3" fmla="*/ 5999617 w 5999617"/>
              <a:gd name="connsiteY3" fmla="*/ 4845132 h 4845132"/>
              <a:gd name="connsiteX4" fmla="*/ 0 w 5999617"/>
              <a:gd name="connsiteY4" fmla="*/ 4845132 h 4845132"/>
              <a:gd name="connsiteX5" fmla="*/ 0 w 5999617"/>
              <a:gd name="connsiteY5" fmla="*/ 334092 h 4845132"/>
              <a:gd name="connsiteX0" fmla="*/ 0 w 5999617"/>
              <a:gd name="connsiteY0" fmla="*/ 349748 h 4860788"/>
              <a:gd name="connsiteX1" fmla="*/ 3081338 w 5999617"/>
              <a:gd name="connsiteY1" fmla="*/ 355462 h 4860788"/>
              <a:gd name="connsiteX2" fmla="*/ 4476569 w 5999617"/>
              <a:gd name="connsiteY2" fmla="*/ 913628 h 4860788"/>
              <a:gd name="connsiteX3" fmla="*/ 5999617 w 5999617"/>
              <a:gd name="connsiteY3" fmla="*/ 4860788 h 4860788"/>
              <a:gd name="connsiteX4" fmla="*/ 0 w 5999617"/>
              <a:gd name="connsiteY4" fmla="*/ 4860788 h 4860788"/>
              <a:gd name="connsiteX5" fmla="*/ 0 w 5999617"/>
              <a:gd name="connsiteY5" fmla="*/ 349748 h 4860788"/>
              <a:gd name="connsiteX0" fmla="*/ 0 w 5999617"/>
              <a:gd name="connsiteY0" fmla="*/ 37217 h 4548257"/>
              <a:gd name="connsiteX1" fmla="*/ 3081338 w 5999617"/>
              <a:gd name="connsiteY1" fmla="*/ 42931 h 4548257"/>
              <a:gd name="connsiteX2" fmla="*/ 4476569 w 5999617"/>
              <a:gd name="connsiteY2" fmla="*/ 601097 h 4548257"/>
              <a:gd name="connsiteX3" fmla="*/ 5999617 w 5999617"/>
              <a:gd name="connsiteY3" fmla="*/ 4548257 h 4548257"/>
              <a:gd name="connsiteX4" fmla="*/ 0 w 5999617"/>
              <a:gd name="connsiteY4" fmla="*/ 4548257 h 4548257"/>
              <a:gd name="connsiteX5" fmla="*/ 0 w 5999617"/>
              <a:gd name="connsiteY5" fmla="*/ 37217 h 4548257"/>
              <a:gd name="connsiteX0" fmla="*/ 0 w 5999617"/>
              <a:gd name="connsiteY0" fmla="*/ 10362 h 4521402"/>
              <a:gd name="connsiteX1" fmla="*/ 3100388 w 5999617"/>
              <a:gd name="connsiteY1" fmla="*/ 58938 h 4521402"/>
              <a:gd name="connsiteX2" fmla="*/ 4476569 w 5999617"/>
              <a:gd name="connsiteY2" fmla="*/ 574242 h 4521402"/>
              <a:gd name="connsiteX3" fmla="*/ 5999617 w 5999617"/>
              <a:gd name="connsiteY3" fmla="*/ 4521402 h 4521402"/>
              <a:gd name="connsiteX4" fmla="*/ 0 w 5999617"/>
              <a:gd name="connsiteY4" fmla="*/ 4521402 h 4521402"/>
              <a:gd name="connsiteX5" fmla="*/ 0 w 5999617"/>
              <a:gd name="connsiteY5" fmla="*/ 10362 h 4521402"/>
              <a:gd name="connsiteX0" fmla="*/ 0 w 5999617"/>
              <a:gd name="connsiteY0" fmla="*/ 51602 h 4562642"/>
              <a:gd name="connsiteX1" fmla="*/ 3081338 w 5999617"/>
              <a:gd name="connsiteY1" fmla="*/ 38266 h 4562642"/>
              <a:gd name="connsiteX2" fmla="*/ 4476569 w 5999617"/>
              <a:gd name="connsiteY2" fmla="*/ 615482 h 4562642"/>
              <a:gd name="connsiteX3" fmla="*/ 5999617 w 5999617"/>
              <a:gd name="connsiteY3" fmla="*/ 4562642 h 4562642"/>
              <a:gd name="connsiteX4" fmla="*/ 0 w 5999617"/>
              <a:gd name="connsiteY4" fmla="*/ 4562642 h 4562642"/>
              <a:gd name="connsiteX5" fmla="*/ 0 w 5999617"/>
              <a:gd name="connsiteY5" fmla="*/ 51602 h 4562642"/>
              <a:gd name="connsiteX0" fmla="*/ 0 w 5999617"/>
              <a:gd name="connsiteY0" fmla="*/ 13336 h 4524376"/>
              <a:gd name="connsiteX1" fmla="*/ 3081338 w 5999617"/>
              <a:gd name="connsiteY1" fmla="*/ 0 h 4524376"/>
              <a:gd name="connsiteX2" fmla="*/ 4476569 w 5999617"/>
              <a:gd name="connsiteY2" fmla="*/ 577216 h 4524376"/>
              <a:gd name="connsiteX3" fmla="*/ 5999617 w 5999617"/>
              <a:gd name="connsiteY3" fmla="*/ 4524376 h 4524376"/>
              <a:gd name="connsiteX4" fmla="*/ 0 w 5999617"/>
              <a:gd name="connsiteY4" fmla="*/ 4524376 h 4524376"/>
              <a:gd name="connsiteX5" fmla="*/ 0 w 5999617"/>
              <a:gd name="connsiteY5" fmla="*/ 13336 h 4524376"/>
              <a:gd name="connsiteX0" fmla="*/ 0 w 5999617"/>
              <a:gd name="connsiteY0" fmla="*/ 13336 h 4524376"/>
              <a:gd name="connsiteX1" fmla="*/ 3081338 w 5999617"/>
              <a:gd name="connsiteY1" fmla="*/ 0 h 4524376"/>
              <a:gd name="connsiteX2" fmla="*/ 4476569 w 5999617"/>
              <a:gd name="connsiteY2" fmla="*/ 577216 h 4524376"/>
              <a:gd name="connsiteX3" fmla="*/ 5999617 w 5999617"/>
              <a:gd name="connsiteY3" fmla="*/ 4524376 h 4524376"/>
              <a:gd name="connsiteX4" fmla="*/ 0 w 5999617"/>
              <a:gd name="connsiteY4" fmla="*/ 4524376 h 4524376"/>
              <a:gd name="connsiteX5" fmla="*/ 0 w 5999617"/>
              <a:gd name="connsiteY5" fmla="*/ 13336 h 4524376"/>
              <a:gd name="connsiteX0" fmla="*/ 0 w 5999617"/>
              <a:gd name="connsiteY0" fmla="*/ 28895 h 4539935"/>
              <a:gd name="connsiteX1" fmla="*/ 3081338 w 5999617"/>
              <a:gd name="connsiteY1" fmla="*/ 15559 h 4539935"/>
              <a:gd name="connsiteX2" fmla="*/ 4476569 w 5999617"/>
              <a:gd name="connsiteY2" fmla="*/ 592775 h 4539935"/>
              <a:gd name="connsiteX3" fmla="*/ 5999617 w 5999617"/>
              <a:gd name="connsiteY3" fmla="*/ 4539935 h 4539935"/>
              <a:gd name="connsiteX4" fmla="*/ 0 w 5999617"/>
              <a:gd name="connsiteY4" fmla="*/ 4539935 h 4539935"/>
              <a:gd name="connsiteX5" fmla="*/ 0 w 5999617"/>
              <a:gd name="connsiteY5" fmla="*/ 28895 h 4539935"/>
              <a:gd name="connsiteX0" fmla="*/ 0 w 5999617"/>
              <a:gd name="connsiteY0" fmla="*/ 13336 h 4524376"/>
              <a:gd name="connsiteX1" fmla="*/ 3081338 w 5999617"/>
              <a:gd name="connsiteY1" fmla="*/ 0 h 4524376"/>
              <a:gd name="connsiteX2" fmla="*/ 4552769 w 5999617"/>
              <a:gd name="connsiteY2" fmla="*/ 753429 h 4524376"/>
              <a:gd name="connsiteX3" fmla="*/ 5999617 w 5999617"/>
              <a:gd name="connsiteY3" fmla="*/ 4524376 h 4524376"/>
              <a:gd name="connsiteX4" fmla="*/ 0 w 5999617"/>
              <a:gd name="connsiteY4" fmla="*/ 4524376 h 4524376"/>
              <a:gd name="connsiteX5" fmla="*/ 0 w 5999617"/>
              <a:gd name="connsiteY5" fmla="*/ 13336 h 4524376"/>
              <a:gd name="connsiteX0" fmla="*/ 0 w 5999617"/>
              <a:gd name="connsiteY0" fmla="*/ 13336 h 4524376"/>
              <a:gd name="connsiteX1" fmla="*/ 3081338 w 5999617"/>
              <a:gd name="connsiteY1" fmla="*/ 0 h 4524376"/>
              <a:gd name="connsiteX2" fmla="*/ 4565469 w 5999617"/>
              <a:gd name="connsiteY2" fmla="*/ 782004 h 4524376"/>
              <a:gd name="connsiteX3" fmla="*/ 5999617 w 5999617"/>
              <a:gd name="connsiteY3" fmla="*/ 4524376 h 4524376"/>
              <a:gd name="connsiteX4" fmla="*/ 0 w 5999617"/>
              <a:gd name="connsiteY4" fmla="*/ 4524376 h 4524376"/>
              <a:gd name="connsiteX5" fmla="*/ 0 w 5999617"/>
              <a:gd name="connsiteY5" fmla="*/ 13336 h 4524376"/>
              <a:gd name="connsiteX0" fmla="*/ 0 w 5999617"/>
              <a:gd name="connsiteY0" fmla="*/ 13336 h 4524376"/>
              <a:gd name="connsiteX1" fmla="*/ 3081338 w 5999617"/>
              <a:gd name="connsiteY1" fmla="*/ 0 h 4524376"/>
              <a:gd name="connsiteX2" fmla="*/ 4565469 w 5999617"/>
              <a:gd name="connsiteY2" fmla="*/ 782004 h 4524376"/>
              <a:gd name="connsiteX3" fmla="*/ 5999617 w 5999617"/>
              <a:gd name="connsiteY3" fmla="*/ 4524376 h 4524376"/>
              <a:gd name="connsiteX4" fmla="*/ 0 w 5999617"/>
              <a:gd name="connsiteY4" fmla="*/ 4524376 h 4524376"/>
              <a:gd name="connsiteX5" fmla="*/ 0 w 5999617"/>
              <a:gd name="connsiteY5" fmla="*/ 13336 h 4524376"/>
              <a:gd name="connsiteX0" fmla="*/ 0 w 5999617"/>
              <a:gd name="connsiteY0" fmla="*/ 13336 h 4524376"/>
              <a:gd name="connsiteX1" fmla="*/ 3081338 w 5999617"/>
              <a:gd name="connsiteY1" fmla="*/ 0 h 4524376"/>
              <a:gd name="connsiteX2" fmla="*/ 4565469 w 5999617"/>
              <a:gd name="connsiteY2" fmla="*/ 782004 h 4524376"/>
              <a:gd name="connsiteX3" fmla="*/ 5999617 w 5999617"/>
              <a:gd name="connsiteY3" fmla="*/ 4524376 h 4524376"/>
              <a:gd name="connsiteX4" fmla="*/ 0 w 5999617"/>
              <a:gd name="connsiteY4" fmla="*/ 4524376 h 4524376"/>
              <a:gd name="connsiteX5" fmla="*/ 0 w 5999617"/>
              <a:gd name="connsiteY5" fmla="*/ 13336 h 4524376"/>
              <a:gd name="connsiteX0" fmla="*/ 0 w 5999617"/>
              <a:gd name="connsiteY0" fmla="*/ 13336 h 4524376"/>
              <a:gd name="connsiteX1" fmla="*/ 3081338 w 5999617"/>
              <a:gd name="connsiteY1" fmla="*/ 0 h 4524376"/>
              <a:gd name="connsiteX2" fmla="*/ 4565469 w 5999617"/>
              <a:gd name="connsiteY2" fmla="*/ 782004 h 4524376"/>
              <a:gd name="connsiteX3" fmla="*/ 5999617 w 5999617"/>
              <a:gd name="connsiteY3" fmla="*/ 4524376 h 4524376"/>
              <a:gd name="connsiteX4" fmla="*/ 0 w 5999617"/>
              <a:gd name="connsiteY4" fmla="*/ 4524376 h 4524376"/>
              <a:gd name="connsiteX5" fmla="*/ 0 w 5999617"/>
              <a:gd name="connsiteY5" fmla="*/ 13336 h 4524376"/>
              <a:gd name="connsiteX0" fmla="*/ 0 w 5999617"/>
              <a:gd name="connsiteY0" fmla="*/ 3811 h 4514851"/>
              <a:gd name="connsiteX1" fmla="*/ 3081338 w 5999617"/>
              <a:gd name="connsiteY1" fmla="*/ 0 h 4514851"/>
              <a:gd name="connsiteX2" fmla="*/ 4565469 w 5999617"/>
              <a:gd name="connsiteY2" fmla="*/ 772479 h 4514851"/>
              <a:gd name="connsiteX3" fmla="*/ 5999617 w 5999617"/>
              <a:gd name="connsiteY3" fmla="*/ 4514851 h 4514851"/>
              <a:gd name="connsiteX4" fmla="*/ 0 w 5999617"/>
              <a:gd name="connsiteY4" fmla="*/ 4514851 h 4514851"/>
              <a:gd name="connsiteX5" fmla="*/ 0 w 5999617"/>
              <a:gd name="connsiteY5" fmla="*/ 3811 h 4514851"/>
              <a:gd name="connsiteX0" fmla="*/ 0 w 5999617"/>
              <a:gd name="connsiteY0" fmla="*/ 3811 h 4514851"/>
              <a:gd name="connsiteX1" fmla="*/ 3081338 w 5999617"/>
              <a:gd name="connsiteY1" fmla="*/ 0 h 4514851"/>
              <a:gd name="connsiteX2" fmla="*/ 4565469 w 5999617"/>
              <a:gd name="connsiteY2" fmla="*/ 772479 h 4514851"/>
              <a:gd name="connsiteX3" fmla="*/ 5999617 w 5999617"/>
              <a:gd name="connsiteY3" fmla="*/ 4514851 h 4514851"/>
              <a:gd name="connsiteX4" fmla="*/ 0 w 5999617"/>
              <a:gd name="connsiteY4" fmla="*/ 4514851 h 4514851"/>
              <a:gd name="connsiteX5" fmla="*/ 0 w 5999617"/>
              <a:gd name="connsiteY5" fmla="*/ 3811 h 4514851"/>
              <a:gd name="connsiteX0" fmla="*/ 0 w 5999617"/>
              <a:gd name="connsiteY0" fmla="*/ 3811 h 4514851"/>
              <a:gd name="connsiteX1" fmla="*/ 3081338 w 5999617"/>
              <a:gd name="connsiteY1" fmla="*/ 0 h 4514851"/>
              <a:gd name="connsiteX2" fmla="*/ 4565469 w 5999617"/>
              <a:gd name="connsiteY2" fmla="*/ 772479 h 4514851"/>
              <a:gd name="connsiteX3" fmla="*/ 5999617 w 5999617"/>
              <a:gd name="connsiteY3" fmla="*/ 4514851 h 4514851"/>
              <a:gd name="connsiteX4" fmla="*/ 0 w 5999617"/>
              <a:gd name="connsiteY4" fmla="*/ 4514851 h 4514851"/>
              <a:gd name="connsiteX5" fmla="*/ 0 w 5999617"/>
              <a:gd name="connsiteY5" fmla="*/ 3811 h 4514851"/>
              <a:gd name="connsiteX0" fmla="*/ 0 w 5999617"/>
              <a:gd name="connsiteY0" fmla="*/ 3811 h 4514851"/>
              <a:gd name="connsiteX1" fmla="*/ 3081338 w 5999617"/>
              <a:gd name="connsiteY1" fmla="*/ 0 h 4514851"/>
              <a:gd name="connsiteX2" fmla="*/ 4565469 w 5999617"/>
              <a:gd name="connsiteY2" fmla="*/ 772479 h 4514851"/>
              <a:gd name="connsiteX3" fmla="*/ 5999617 w 5999617"/>
              <a:gd name="connsiteY3" fmla="*/ 4514851 h 4514851"/>
              <a:gd name="connsiteX4" fmla="*/ 0 w 5999617"/>
              <a:gd name="connsiteY4" fmla="*/ 4514851 h 4514851"/>
              <a:gd name="connsiteX5" fmla="*/ 0 w 5999617"/>
              <a:gd name="connsiteY5" fmla="*/ 3811 h 4514851"/>
              <a:gd name="connsiteX0" fmla="*/ 0 w 5999617"/>
              <a:gd name="connsiteY0" fmla="*/ 3811 h 4514851"/>
              <a:gd name="connsiteX1" fmla="*/ 3081338 w 5999617"/>
              <a:gd name="connsiteY1" fmla="*/ 0 h 4514851"/>
              <a:gd name="connsiteX2" fmla="*/ 4565469 w 5999617"/>
              <a:gd name="connsiteY2" fmla="*/ 772479 h 4514851"/>
              <a:gd name="connsiteX3" fmla="*/ 5999617 w 5999617"/>
              <a:gd name="connsiteY3" fmla="*/ 4514851 h 4514851"/>
              <a:gd name="connsiteX4" fmla="*/ 0 w 5999617"/>
              <a:gd name="connsiteY4" fmla="*/ 4514851 h 4514851"/>
              <a:gd name="connsiteX5" fmla="*/ 0 w 5999617"/>
              <a:gd name="connsiteY5" fmla="*/ 3811 h 4514851"/>
              <a:gd name="connsiteX0" fmla="*/ 0 w 5999617"/>
              <a:gd name="connsiteY0" fmla="*/ 3811 h 4514851"/>
              <a:gd name="connsiteX1" fmla="*/ 3081338 w 5999617"/>
              <a:gd name="connsiteY1" fmla="*/ 0 h 4514851"/>
              <a:gd name="connsiteX2" fmla="*/ 4581344 w 5999617"/>
              <a:gd name="connsiteY2" fmla="*/ 816929 h 4514851"/>
              <a:gd name="connsiteX3" fmla="*/ 5999617 w 5999617"/>
              <a:gd name="connsiteY3" fmla="*/ 4514851 h 4514851"/>
              <a:gd name="connsiteX4" fmla="*/ 0 w 5999617"/>
              <a:gd name="connsiteY4" fmla="*/ 4514851 h 4514851"/>
              <a:gd name="connsiteX5" fmla="*/ 0 w 5999617"/>
              <a:gd name="connsiteY5" fmla="*/ 3811 h 4514851"/>
              <a:gd name="connsiteX0" fmla="*/ 11872596 w 17872213"/>
              <a:gd name="connsiteY0" fmla="*/ 3811 h 4514851"/>
              <a:gd name="connsiteX1" fmla="*/ 14953934 w 17872213"/>
              <a:gd name="connsiteY1" fmla="*/ 0 h 4514851"/>
              <a:gd name="connsiteX2" fmla="*/ 16453940 w 17872213"/>
              <a:gd name="connsiteY2" fmla="*/ 816929 h 4514851"/>
              <a:gd name="connsiteX3" fmla="*/ 17872213 w 17872213"/>
              <a:gd name="connsiteY3" fmla="*/ 4514851 h 4514851"/>
              <a:gd name="connsiteX4" fmla="*/ 0 w 17872213"/>
              <a:gd name="connsiteY4" fmla="*/ 4499669 h 4514851"/>
              <a:gd name="connsiteX5" fmla="*/ 11872596 w 17872213"/>
              <a:gd name="connsiteY5" fmla="*/ 3811 h 4514851"/>
              <a:gd name="connsiteX0" fmla="*/ 0 w 17917760"/>
              <a:gd name="connsiteY0" fmla="*/ 0 h 4526222"/>
              <a:gd name="connsiteX1" fmla="*/ 14999481 w 17917760"/>
              <a:gd name="connsiteY1" fmla="*/ 11371 h 4526222"/>
              <a:gd name="connsiteX2" fmla="*/ 16499487 w 17917760"/>
              <a:gd name="connsiteY2" fmla="*/ 828300 h 4526222"/>
              <a:gd name="connsiteX3" fmla="*/ 17917760 w 17917760"/>
              <a:gd name="connsiteY3" fmla="*/ 4526222 h 4526222"/>
              <a:gd name="connsiteX4" fmla="*/ 45547 w 17917760"/>
              <a:gd name="connsiteY4" fmla="*/ 4511040 h 4526222"/>
              <a:gd name="connsiteX5" fmla="*/ 0 w 17917760"/>
              <a:gd name="connsiteY5" fmla="*/ 0 h 4526222"/>
              <a:gd name="connsiteX0" fmla="*/ 0 w 17894986"/>
              <a:gd name="connsiteY0" fmla="*/ 3811 h 4514851"/>
              <a:gd name="connsiteX1" fmla="*/ 14976707 w 17894986"/>
              <a:gd name="connsiteY1" fmla="*/ 0 h 4514851"/>
              <a:gd name="connsiteX2" fmla="*/ 16476713 w 17894986"/>
              <a:gd name="connsiteY2" fmla="*/ 816929 h 4514851"/>
              <a:gd name="connsiteX3" fmla="*/ 17894986 w 17894986"/>
              <a:gd name="connsiteY3" fmla="*/ 4514851 h 4514851"/>
              <a:gd name="connsiteX4" fmla="*/ 22773 w 17894986"/>
              <a:gd name="connsiteY4" fmla="*/ 4499669 h 4514851"/>
              <a:gd name="connsiteX5" fmla="*/ 0 w 17894986"/>
              <a:gd name="connsiteY5" fmla="*/ 3811 h 4514851"/>
              <a:gd name="connsiteX0" fmla="*/ 0 w 17894986"/>
              <a:gd name="connsiteY0" fmla="*/ 3811 h 4514851"/>
              <a:gd name="connsiteX1" fmla="*/ 14976707 w 17894986"/>
              <a:gd name="connsiteY1" fmla="*/ 0 h 4514851"/>
              <a:gd name="connsiteX2" fmla="*/ 16476713 w 17894986"/>
              <a:gd name="connsiteY2" fmla="*/ 816929 h 4514851"/>
              <a:gd name="connsiteX3" fmla="*/ 17894986 w 17894986"/>
              <a:gd name="connsiteY3" fmla="*/ 4514851 h 4514851"/>
              <a:gd name="connsiteX4" fmla="*/ 212553 w 17894986"/>
              <a:gd name="connsiteY4" fmla="*/ 4400983 h 4514851"/>
              <a:gd name="connsiteX5" fmla="*/ 0 w 17894986"/>
              <a:gd name="connsiteY5" fmla="*/ 3811 h 4514851"/>
              <a:gd name="connsiteX0" fmla="*/ 7591 w 17902577"/>
              <a:gd name="connsiteY0" fmla="*/ 3811 h 4514851"/>
              <a:gd name="connsiteX1" fmla="*/ 14984298 w 17902577"/>
              <a:gd name="connsiteY1" fmla="*/ 0 h 4514851"/>
              <a:gd name="connsiteX2" fmla="*/ 16484304 w 17902577"/>
              <a:gd name="connsiteY2" fmla="*/ 816929 h 4514851"/>
              <a:gd name="connsiteX3" fmla="*/ 17902577 w 17902577"/>
              <a:gd name="connsiteY3" fmla="*/ 4514851 h 4514851"/>
              <a:gd name="connsiteX4" fmla="*/ 0 w 17902577"/>
              <a:gd name="connsiteY4" fmla="*/ 4514851 h 4514851"/>
              <a:gd name="connsiteX5" fmla="*/ 7591 w 17902577"/>
              <a:gd name="connsiteY5" fmla="*/ 3811 h 451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02577" h="4514851">
                <a:moveTo>
                  <a:pt x="7591" y="3811"/>
                </a:moveTo>
                <a:lnTo>
                  <a:pt x="14984298" y="0"/>
                </a:lnTo>
                <a:cubicBezTo>
                  <a:pt x="15997093" y="9843"/>
                  <a:pt x="16160256" y="-18591"/>
                  <a:pt x="16484304" y="816929"/>
                </a:cubicBezTo>
                <a:cubicBezTo>
                  <a:pt x="16849964" y="1759742"/>
                  <a:pt x="17378672" y="3177541"/>
                  <a:pt x="17902577" y="4514851"/>
                </a:cubicBezTo>
                <a:lnTo>
                  <a:pt x="0" y="4514851"/>
                </a:lnTo>
                <a:cubicBezTo>
                  <a:pt x="2530" y="3011171"/>
                  <a:pt x="5061" y="1507491"/>
                  <a:pt x="7591" y="3811"/>
                </a:cubicBezTo>
                <a:close/>
              </a:path>
            </a:pathLst>
          </a:custGeom>
          <a:gradFill flip="none" rotWithShape="1">
            <a:gsLst>
              <a:gs pos="60000">
                <a:srgbClr val="1A388E"/>
              </a:gs>
              <a:gs pos="100000">
                <a:srgbClr val="B94D97"/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45376" y="422567"/>
            <a:ext cx="44374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200"/>
              </a:lnSpc>
            </a:pPr>
            <a:r>
              <a:rPr lang="ru-RU" sz="3600" dirty="0">
                <a:solidFill>
                  <a:schemeClr val="bg1"/>
                </a:solidFill>
                <a:latin typeface="Gilroy Bold" panose="00000800000000000000" pitchFamily="50" charset="-52"/>
              </a:rPr>
              <a:t>СТРУКТУРА</a:t>
            </a:r>
            <a:r>
              <a:rPr lang="en-US" sz="3600" dirty="0">
                <a:solidFill>
                  <a:schemeClr val="bg1"/>
                </a:solidFill>
                <a:latin typeface="Gilroy Bold" panose="00000800000000000000" pitchFamily="50" charset="-52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ru-RU" sz="3600" dirty="0">
                <a:solidFill>
                  <a:schemeClr val="bg1"/>
                </a:solidFill>
                <a:latin typeface="Gilroy Bold" panose="00000800000000000000" pitchFamily="50" charset="-52"/>
              </a:rPr>
              <a:t>ГРУППЫ «ЭТАЛОН»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23709" y="4234179"/>
            <a:ext cx="964672" cy="228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0">
                <a:srgbClr val="1A388E"/>
              </a:gs>
              <a:gs pos="100000">
                <a:srgbClr val="B94D97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1"/>
                </a:solidFill>
                <a:latin typeface="Gilroy Medium" panose="00000600000000000000" pitchFamily="50" charset="-52"/>
              </a:rPr>
              <a:t>etalongroup.com</a:t>
            </a:r>
            <a:endParaRPr lang="ru-RU" sz="700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08" y="2928287"/>
            <a:ext cx="1348055" cy="454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9027" y="3429000"/>
            <a:ext cx="2780524" cy="673249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ru-RU" sz="1000" dirty="0">
                <a:solidFill>
                  <a:srgbClr val="636364"/>
                </a:solidFill>
                <a:latin typeface="Gilroy" panose="00000500000000000000" pitchFamily="50" charset="-52"/>
              </a:rPr>
              <a:t>Холдинговая компания, акции торгуются </a:t>
            </a:r>
            <a:r>
              <a:rPr lang="en-US" sz="1000" dirty="0">
                <a:solidFill>
                  <a:srgbClr val="636364"/>
                </a:solidFill>
                <a:latin typeface="Gilroy" panose="00000500000000000000" pitchFamily="50" charset="-52"/>
              </a:rPr>
              <a:t/>
            </a:r>
            <a:br>
              <a:rPr lang="en-US" sz="1000" dirty="0">
                <a:solidFill>
                  <a:srgbClr val="636364"/>
                </a:solidFill>
                <a:latin typeface="Gilroy" panose="00000500000000000000" pitchFamily="50" charset="-52"/>
              </a:rPr>
            </a:br>
            <a:r>
              <a:rPr lang="ru-RU" sz="1000" dirty="0">
                <a:solidFill>
                  <a:srgbClr val="636364"/>
                </a:solidFill>
                <a:latin typeface="Gilroy" panose="00000500000000000000" pitchFamily="50" charset="-52"/>
              </a:rPr>
              <a:t>на Лондонской фондовой бирже в форме глобальных депозитарных расписок.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77063" y="2607865"/>
            <a:ext cx="2095237" cy="172918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97473" y="3852002"/>
            <a:ext cx="865190" cy="228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0">
                <a:srgbClr val="1A388E"/>
              </a:gs>
              <a:gs pos="100000">
                <a:srgbClr val="B94D97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1"/>
                </a:solidFill>
                <a:latin typeface="Gilroy Medium" panose="00000600000000000000" pitchFamily="50" charset="-52"/>
              </a:rPr>
              <a:t>etalongroup.ru</a:t>
            </a:r>
            <a:endParaRPr lang="ru-RU" sz="700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72" y="2940218"/>
            <a:ext cx="1348055" cy="4305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12791" y="3429001"/>
            <a:ext cx="1738859" cy="274138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ru-RU" sz="1000" dirty="0">
                <a:solidFill>
                  <a:srgbClr val="636364"/>
                </a:solidFill>
                <a:latin typeface="Gilroy" panose="00000500000000000000" pitchFamily="50" charset="-52"/>
              </a:rPr>
              <a:t>Управляющая компания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004438" y="544011"/>
            <a:ext cx="2688962" cy="172918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324848" y="1788148"/>
            <a:ext cx="844552" cy="228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0">
                <a:srgbClr val="1A388E"/>
              </a:gs>
              <a:gs pos="100000">
                <a:srgbClr val="B94D97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1"/>
                </a:solidFill>
                <a:latin typeface="Gilroy Medium" panose="00000600000000000000" pitchFamily="50" charset="-52"/>
              </a:rPr>
              <a:t>lenspecsmu.ru</a:t>
            </a:r>
            <a:endParaRPr lang="ru-RU" sz="700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47" y="876364"/>
            <a:ext cx="1348055" cy="4305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240166" y="1365147"/>
            <a:ext cx="2307184" cy="274138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ru-RU" sz="1000" dirty="0" err="1">
                <a:solidFill>
                  <a:srgbClr val="636364"/>
                </a:solidFill>
                <a:latin typeface="Gilroy" panose="00000500000000000000" pitchFamily="50" charset="-52"/>
              </a:rPr>
              <a:t>Девелопмент</a:t>
            </a:r>
            <a:r>
              <a:rPr lang="ru-RU" sz="1000" dirty="0">
                <a:solidFill>
                  <a:srgbClr val="636364"/>
                </a:solidFill>
                <a:latin typeface="Gilroy" panose="00000500000000000000" pitchFamily="50" charset="-52"/>
              </a:rPr>
              <a:t> в Санкт-Петербурге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04438" y="2607865"/>
            <a:ext cx="2015862" cy="172918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24848" y="3852002"/>
            <a:ext cx="1009652" cy="228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0">
                <a:srgbClr val="1A388E"/>
              </a:gs>
              <a:gs pos="100000">
                <a:srgbClr val="B94D97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1"/>
                </a:solidFill>
                <a:latin typeface="Gilroy Medium" panose="00000600000000000000" pitchFamily="50" charset="-52"/>
              </a:rPr>
              <a:t>etalon-invest.com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47" y="2940218"/>
            <a:ext cx="1348055" cy="43056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40166" y="3429001"/>
            <a:ext cx="2307184" cy="274138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ru-RU" sz="1000" dirty="0" err="1">
                <a:solidFill>
                  <a:srgbClr val="636364"/>
                </a:solidFill>
                <a:latin typeface="Gilroy" panose="00000500000000000000" pitchFamily="50" charset="-52"/>
              </a:rPr>
              <a:t>Девелопмент</a:t>
            </a:r>
            <a:r>
              <a:rPr lang="ru-RU" sz="1000" dirty="0">
                <a:solidFill>
                  <a:srgbClr val="636364"/>
                </a:solidFill>
                <a:latin typeface="Gilroy" panose="00000500000000000000" pitchFamily="50" charset="-52"/>
              </a:rPr>
              <a:t> в Москве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004438" y="4669404"/>
            <a:ext cx="2384162" cy="19439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334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324848" y="6128327"/>
            <a:ext cx="920752" cy="2282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0000">
                <a:srgbClr val="1A388E"/>
              </a:gs>
              <a:gs pos="100000">
                <a:srgbClr val="B94D97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dirty="0">
                <a:solidFill>
                  <a:schemeClr val="bg1"/>
                </a:solidFill>
                <a:latin typeface="Gilroy Medium" panose="00000600000000000000" pitchFamily="50" charset="-52"/>
              </a:rPr>
              <a:t>etalonstroy.com</a:t>
            </a:r>
            <a:endParaRPr lang="ru-RU" sz="700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44" y="5001758"/>
            <a:ext cx="1300260" cy="4305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240166" y="5490541"/>
            <a:ext cx="2037439" cy="526692"/>
          </a:xfrm>
          <a:prstGeom prst="rect">
            <a:avLst/>
          </a:prstGeom>
          <a:noFill/>
        </p:spPr>
        <p:txBody>
          <a:bodyPr wrap="square" numCol="1" spcCol="360000" rtlCol="0">
            <a:no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ru-RU" sz="1000" dirty="0">
                <a:solidFill>
                  <a:srgbClr val="636364"/>
                </a:solidFill>
                <a:latin typeface="Gilroy" panose="00000500000000000000" pitchFamily="50" charset="-52"/>
              </a:rPr>
              <a:t>Производственные </a:t>
            </a:r>
          </a:p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ru-RU" sz="1000" dirty="0">
                <a:solidFill>
                  <a:srgbClr val="636364"/>
                </a:solidFill>
                <a:latin typeface="Gilroy" panose="00000500000000000000" pitchFamily="50" charset="-52"/>
              </a:rPr>
              <a:t>и сервисные бизнесы Группы</a:t>
            </a:r>
          </a:p>
        </p:txBody>
      </p:sp>
      <p:cxnSp>
        <p:nvCxnSpPr>
          <p:cNvPr id="38" name="Соединительная линия уступом 37"/>
          <p:cNvCxnSpPr>
            <a:stCxn id="7" idx="3"/>
            <a:endCxn id="13" idx="1"/>
          </p:cNvCxnSpPr>
          <p:nvPr/>
        </p:nvCxnSpPr>
        <p:spPr>
          <a:xfrm flipV="1">
            <a:off x="4111624" y="3472458"/>
            <a:ext cx="765439" cy="190499"/>
          </a:xfrm>
          <a:prstGeom prst="bentConnector3">
            <a:avLst/>
          </a:prstGeom>
          <a:ln>
            <a:solidFill>
              <a:srgbClr val="949494"/>
            </a:solidFill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>
            <a:stCxn id="13" idx="3"/>
            <a:endCxn id="22" idx="1"/>
          </p:cNvCxnSpPr>
          <p:nvPr/>
        </p:nvCxnSpPr>
        <p:spPr>
          <a:xfrm>
            <a:off x="6972300" y="3472458"/>
            <a:ext cx="1032138" cy="0"/>
          </a:xfrm>
          <a:prstGeom prst="bentConnector3">
            <a:avLst/>
          </a:prstGeom>
          <a:ln>
            <a:solidFill>
              <a:srgbClr val="949494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/>
          <p:cNvCxnSpPr>
            <a:stCxn id="13" idx="3"/>
            <a:endCxn id="18" idx="1"/>
          </p:cNvCxnSpPr>
          <p:nvPr/>
        </p:nvCxnSpPr>
        <p:spPr>
          <a:xfrm flipV="1">
            <a:off x="6972300" y="1408604"/>
            <a:ext cx="1032138" cy="2063854"/>
          </a:xfrm>
          <a:prstGeom prst="bentConnector3">
            <a:avLst/>
          </a:prstGeom>
          <a:ln>
            <a:solidFill>
              <a:srgbClr val="949494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>
            <a:stCxn id="13" idx="3"/>
            <a:endCxn id="26" idx="1"/>
          </p:cNvCxnSpPr>
          <p:nvPr/>
        </p:nvCxnSpPr>
        <p:spPr>
          <a:xfrm>
            <a:off x="6972300" y="3472458"/>
            <a:ext cx="1032138" cy="2168932"/>
          </a:xfrm>
          <a:prstGeom prst="bentConnector3">
            <a:avLst/>
          </a:prstGeom>
          <a:ln>
            <a:solidFill>
              <a:srgbClr val="949494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rgbClr val="949494"/>
                </a:solidFill>
                <a:latin typeface="Gilroy Medium" panose="00000600000000000000" pitchFamily="50" charset="-52"/>
              </a:rPr>
              <a:pPr algn="ctr"/>
              <a:t>4</a:t>
            </a:fld>
            <a:endParaRPr lang="ru-RU" dirty="0">
              <a:solidFill>
                <a:srgbClr val="949494"/>
              </a:solidFill>
              <a:latin typeface="Gilroy Medium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08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38174" y="383458"/>
            <a:ext cx="8231029" cy="6568810"/>
          </a:xfrm>
          <a:custGeom>
            <a:avLst/>
            <a:gdLst>
              <a:gd name="connsiteX0" fmla="*/ 0 w 8236585"/>
              <a:gd name="connsiteY0" fmla="*/ 0 h 6133752"/>
              <a:gd name="connsiteX1" fmla="*/ 8236585 w 8236585"/>
              <a:gd name="connsiteY1" fmla="*/ 0 h 6133752"/>
              <a:gd name="connsiteX2" fmla="*/ 8236585 w 8236585"/>
              <a:gd name="connsiteY2" fmla="*/ 6133752 h 6133752"/>
              <a:gd name="connsiteX3" fmla="*/ 0 w 8236585"/>
              <a:gd name="connsiteY3" fmla="*/ 6133752 h 6133752"/>
              <a:gd name="connsiteX4" fmla="*/ 0 w 8236585"/>
              <a:gd name="connsiteY4" fmla="*/ 0 h 6133752"/>
              <a:gd name="connsiteX0" fmla="*/ 0 w 8236585"/>
              <a:gd name="connsiteY0" fmla="*/ 0 h 6133752"/>
              <a:gd name="connsiteX1" fmla="*/ 8236585 w 8236585"/>
              <a:gd name="connsiteY1" fmla="*/ 0 h 6133752"/>
              <a:gd name="connsiteX2" fmla="*/ 8232775 w 8236585"/>
              <a:gd name="connsiteY2" fmla="*/ 619054 h 6133752"/>
              <a:gd name="connsiteX3" fmla="*/ 8236585 w 8236585"/>
              <a:gd name="connsiteY3" fmla="*/ 6133752 h 6133752"/>
              <a:gd name="connsiteX4" fmla="*/ 0 w 8236585"/>
              <a:gd name="connsiteY4" fmla="*/ 6133752 h 6133752"/>
              <a:gd name="connsiteX5" fmla="*/ 0 w 8236585"/>
              <a:gd name="connsiteY5" fmla="*/ 0 h 6133752"/>
              <a:gd name="connsiteX0" fmla="*/ 0 w 8236585"/>
              <a:gd name="connsiteY0" fmla="*/ 4834 h 6138586"/>
              <a:gd name="connsiteX1" fmla="*/ 7718425 w 8236585"/>
              <a:gd name="connsiteY1" fmla="*/ 0 h 6138586"/>
              <a:gd name="connsiteX2" fmla="*/ 8236585 w 8236585"/>
              <a:gd name="connsiteY2" fmla="*/ 4834 h 6138586"/>
              <a:gd name="connsiteX3" fmla="*/ 8232775 w 8236585"/>
              <a:gd name="connsiteY3" fmla="*/ 623888 h 6138586"/>
              <a:gd name="connsiteX4" fmla="*/ 8236585 w 8236585"/>
              <a:gd name="connsiteY4" fmla="*/ 6138586 h 6138586"/>
              <a:gd name="connsiteX5" fmla="*/ 0 w 8236585"/>
              <a:gd name="connsiteY5" fmla="*/ 6138586 h 6138586"/>
              <a:gd name="connsiteX6" fmla="*/ 0 w 8236585"/>
              <a:gd name="connsiteY6" fmla="*/ 4834 h 6138586"/>
              <a:gd name="connsiteX0" fmla="*/ 0 w 8236585"/>
              <a:gd name="connsiteY0" fmla="*/ 4834 h 6138586"/>
              <a:gd name="connsiteX1" fmla="*/ 7718425 w 8236585"/>
              <a:gd name="connsiteY1" fmla="*/ 0 h 6138586"/>
              <a:gd name="connsiteX2" fmla="*/ 8060373 w 8236585"/>
              <a:gd name="connsiteY2" fmla="*/ 252484 h 6138586"/>
              <a:gd name="connsiteX3" fmla="*/ 8232775 w 8236585"/>
              <a:gd name="connsiteY3" fmla="*/ 623888 h 6138586"/>
              <a:gd name="connsiteX4" fmla="*/ 8236585 w 8236585"/>
              <a:gd name="connsiteY4" fmla="*/ 6138586 h 6138586"/>
              <a:gd name="connsiteX5" fmla="*/ 0 w 8236585"/>
              <a:gd name="connsiteY5" fmla="*/ 6138586 h 6138586"/>
              <a:gd name="connsiteX6" fmla="*/ 0 w 8236585"/>
              <a:gd name="connsiteY6" fmla="*/ 4834 h 6138586"/>
              <a:gd name="connsiteX0" fmla="*/ 0 w 8236585"/>
              <a:gd name="connsiteY0" fmla="*/ 4834 h 6138586"/>
              <a:gd name="connsiteX1" fmla="*/ 7718425 w 8236585"/>
              <a:gd name="connsiteY1" fmla="*/ 0 h 6138586"/>
              <a:gd name="connsiteX2" fmla="*/ 8060373 w 8236585"/>
              <a:gd name="connsiteY2" fmla="*/ 252484 h 6138586"/>
              <a:gd name="connsiteX3" fmla="*/ 8232775 w 8236585"/>
              <a:gd name="connsiteY3" fmla="*/ 623888 h 6138586"/>
              <a:gd name="connsiteX4" fmla="*/ 8236585 w 8236585"/>
              <a:gd name="connsiteY4" fmla="*/ 6138586 h 6138586"/>
              <a:gd name="connsiteX5" fmla="*/ 0 w 8236585"/>
              <a:gd name="connsiteY5" fmla="*/ 6138586 h 6138586"/>
              <a:gd name="connsiteX6" fmla="*/ 0 w 8236585"/>
              <a:gd name="connsiteY6" fmla="*/ 4834 h 6138586"/>
              <a:gd name="connsiteX0" fmla="*/ 0 w 8236585"/>
              <a:gd name="connsiteY0" fmla="*/ 4834 h 6138586"/>
              <a:gd name="connsiteX1" fmla="*/ 7718425 w 8236585"/>
              <a:gd name="connsiteY1" fmla="*/ 0 h 6138586"/>
              <a:gd name="connsiteX2" fmla="*/ 8060373 w 8236585"/>
              <a:gd name="connsiteY2" fmla="*/ 252484 h 6138586"/>
              <a:gd name="connsiteX3" fmla="*/ 8232775 w 8236585"/>
              <a:gd name="connsiteY3" fmla="*/ 623888 h 6138586"/>
              <a:gd name="connsiteX4" fmla="*/ 8236585 w 8236585"/>
              <a:gd name="connsiteY4" fmla="*/ 6138586 h 6138586"/>
              <a:gd name="connsiteX5" fmla="*/ 0 w 8236585"/>
              <a:gd name="connsiteY5" fmla="*/ 6138586 h 6138586"/>
              <a:gd name="connsiteX6" fmla="*/ 0 w 8236585"/>
              <a:gd name="connsiteY6" fmla="*/ 4834 h 6138586"/>
              <a:gd name="connsiteX0" fmla="*/ 0 w 8236585"/>
              <a:gd name="connsiteY0" fmla="*/ 4834 h 6138586"/>
              <a:gd name="connsiteX1" fmla="*/ 7718425 w 8236585"/>
              <a:gd name="connsiteY1" fmla="*/ 0 h 6138586"/>
              <a:gd name="connsiteX2" fmla="*/ 8060373 w 8236585"/>
              <a:gd name="connsiteY2" fmla="*/ 252484 h 6138586"/>
              <a:gd name="connsiteX3" fmla="*/ 8232775 w 8236585"/>
              <a:gd name="connsiteY3" fmla="*/ 623888 h 6138586"/>
              <a:gd name="connsiteX4" fmla="*/ 8236585 w 8236585"/>
              <a:gd name="connsiteY4" fmla="*/ 6138586 h 6138586"/>
              <a:gd name="connsiteX5" fmla="*/ 0 w 8236585"/>
              <a:gd name="connsiteY5" fmla="*/ 6138586 h 6138586"/>
              <a:gd name="connsiteX6" fmla="*/ 0 w 8236585"/>
              <a:gd name="connsiteY6" fmla="*/ 4834 h 6138586"/>
              <a:gd name="connsiteX0" fmla="*/ 0 w 8236585"/>
              <a:gd name="connsiteY0" fmla="*/ 4834 h 6138586"/>
              <a:gd name="connsiteX1" fmla="*/ 7718425 w 8236585"/>
              <a:gd name="connsiteY1" fmla="*/ 0 h 6138586"/>
              <a:gd name="connsiteX2" fmla="*/ 8060373 w 8236585"/>
              <a:gd name="connsiteY2" fmla="*/ 252484 h 6138586"/>
              <a:gd name="connsiteX3" fmla="*/ 8232775 w 8236585"/>
              <a:gd name="connsiteY3" fmla="*/ 623888 h 6138586"/>
              <a:gd name="connsiteX4" fmla="*/ 8236585 w 8236585"/>
              <a:gd name="connsiteY4" fmla="*/ 6138586 h 6138586"/>
              <a:gd name="connsiteX5" fmla="*/ 0 w 8236585"/>
              <a:gd name="connsiteY5" fmla="*/ 6138586 h 6138586"/>
              <a:gd name="connsiteX6" fmla="*/ 0 w 8236585"/>
              <a:gd name="connsiteY6" fmla="*/ 4834 h 6138586"/>
              <a:gd name="connsiteX0" fmla="*/ 0 w 8236585"/>
              <a:gd name="connsiteY0" fmla="*/ 4834 h 6138586"/>
              <a:gd name="connsiteX1" fmla="*/ 7718425 w 8236585"/>
              <a:gd name="connsiteY1" fmla="*/ 0 h 6138586"/>
              <a:gd name="connsiteX2" fmla="*/ 8060373 w 8236585"/>
              <a:gd name="connsiteY2" fmla="*/ 252484 h 6138586"/>
              <a:gd name="connsiteX3" fmla="*/ 8232775 w 8236585"/>
              <a:gd name="connsiteY3" fmla="*/ 623888 h 6138586"/>
              <a:gd name="connsiteX4" fmla="*/ 8236585 w 8236585"/>
              <a:gd name="connsiteY4" fmla="*/ 6138586 h 6138586"/>
              <a:gd name="connsiteX5" fmla="*/ 0 w 8236585"/>
              <a:gd name="connsiteY5" fmla="*/ 6138586 h 6138586"/>
              <a:gd name="connsiteX6" fmla="*/ 0 w 8236585"/>
              <a:gd name="connsiteY6" fmla="*/ 4834 h 613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36585" h="6138586">
                <a:moveTo>
                  <a:pt x="0" y="4834"/>
                </a:moveTo>
                <a:lnTo>
                  <a:pt x="7718425" y="0"/>
                </a:lnTo>
                <a:cubicBezTo>
                  <a:pt x="7875271" y="7961"/>
                  <a:pt x="7974965" y="144510"/>
                  <a:pt x="8060373" y="252484"/>
                </a:cubicBezTo>
                <a:cubicBezTo>
                  <a:pt x="8141652" y="359616"/>
                  <a:pt x="8215789" y="421507"/>
                  <a:pt x="8232775" y="623888"/>
                </a:cubicBezTo>
                <a:lnTo>
                  <a:pt x="8236585" y="6138586"/>
                </a:lnTo>
                <a:lnTo>
                  <a:pt x="0" y="6138586"/>
                </a:lnTo>
                <a:lnTo>
                  <a:pt x="0" y="4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 smtClean="0"/>
              <a:t>8</a:t>
            </a:r>
            <a:r>
              <a:rPr lang="ru-RU" dirty="0"/>
              <a:t>. Ограничение количества провайдеров</a:t>
            </a:r>
          </a:p>
          <a:p>
            <a:r>
              <a:rPr lang="ru-RU" dirty="0"/>
              <a:t>9. Целевой фонд от аренды общего имущества</a:t>
            </a:r>
          </a:p>
          <a:p>
            <a:r>
              <a:rPr lang="ru-RU" dirty="0"/>
              <a:t>10. Усиление забора</a:t>
            </a:r>
          </a:p>
          <a:p>
            <a:r>
              <a:rPr lang="ru-RU" dirty="0"/>
              <a:t>11. Видеонаблюдение</a:t>
            </a:r>
          </a:p>
          <a:p>
            <a:r>
              <a:rPr lang="ru-RU" dirty="0"/>
              <a:t>12 Содержание системы видеонаблюдения</a:t>
            </a:r>
          </a:p>
          <a:p>
            <a:r>
              <a:rPr lang="ru-RU" dirty="0"/>
              <a:t>13.Реконструкция контейнерной площадки</a:t>
            </a:r>
          </a:p>
          <a:p>
            <a:r>
              <a:rPr lang="ru-RU" dirty="0"/>
              <a:t>14. Благоустройство придомовой территории</a:t>
            </a:r>
          </a:p>
          <a:p>
            <a:r>
              <a:rPr lang="ru-RU" dirty="0"/>
              <a:t>15. Умный домофон</a:t>
            </a:r>
          </a:p>
          <a:p>
            <a:r>
              <a:rPr lang="ru-RU" dirty="0"/>
              <a:t>16. Реконструкция спортивной площадки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6. Заключение договоров аренды</a:t>
            </a:r>
          </a:p>
          <a:p>
            <a:r>
              <a:rPr lang="ru-RU" dirty="0"/>
              <a:t>7. Определение стоимости аренды</a:t>
            </a:r>
          </a:p>
          <a:p>
            <a:r>
              <a:rPr lang="ru-RU" dirty="0"/>
              <a:t>8. Ограничение количества провайдеров</a:t>
            </a:r>
          </a:p>
          <a:p>
            <a:r>
              <a:rPr lang="ru-RU" dirty="0"/>
              <a:t>9. Целевой фонд от аренды общего имущества</a:t>
            </a:r>
          </a:p>
          <a:p>
            <a:r>
              <a:rPr lang="ru-RU" dirty="0"/>
              <a:t>10. Усиление забора</a:t>
            </a:r>
          </a:p>
          <a:p>
            <a:r>
              <a:rPr lang="ru-RU" dirty="0"/>
              <a:t>11. Видеонаблюдение</a:t>
            </a:r>
          </a:p>
          <a:p>
            <a:r>
              <a:rPr lang="ru-RU" dirty="0"/>
              <a:t>12 Содержание системы видеонаблюдения</a:t>
            </a:r>
          </a:p>
          <a:p>
            <a:r>
              <a:rPr lang="ru-RU" dirty="0"/>
              <a:t>13.Реконструкция контейнерной площадки</a:t>
            </a:r>
          </a:p>
          <a:p>
            <a:r>
              <a:rPr lang="ru-RU" dirty="0"/>
              <a:t>14. Благоустройство придомовой территории</a:t>
            </a:r>
          </a:p>
          <a:p>
            <a:r>
              <a:rPr lang="ru-RU" dirty="0"/>
              <a:t>15. Умный домофон</a:t>
            </a:r>
          </a:p>
          <a:p>
            <a:r>
              <a:rPr lang="ru-RU" dirty="0"/>
              <a:t>16. Реконструкция спортивной площадки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45376" y="1312977"/>
            <a:ext cx="7423827" cy="1025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>
                <a:solidFill>
                  <a:srgbClr val="1A388E"/>
                </a:solidFill>
                <a:latin typeface="Gilroy Bold" panose="00000800000000000000" pitchFamily="50" charset="-52"/>
              </a:rPr>
              <a:t>Общее собрание собственников</a:t>
            </a:r>
          </a:p>
          <a:p>
            <a:pPr>
              <a:lnSpc>
                <a:spcPts val="3800"/>
              </a:lnSpc>
            </a:pPr>
            <a:r>
              <a:rPr lang="ru-RU" sz="2400" dirty="0">
                <a:solidFill>
                  <a:srgbClr val="1A388E"/>
                </a:solidFill>
                <a:latin typeface="Gilroy Bold" panose="00000800000000000000" pitchFamily="50" charset="-52"/>
              </a:rPr>
              <a:t>СОДЕРЖАНИЕ ВОПРОСОВ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45377" y="2289930"/>
            <a:ext cx="3561574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1A388E"/>
                </a:solidFill>
              </a:rPr>
              <a:t>1. Выбор председателя собрания</a:t>
            </a:r>
          </a:p>
          <a:p>
            <a:r>
              <a:rPr lang="ru-RU" sz="1300" dirty="0">
                <a:solidFill>
                  <a:srgbClr val="1A388E"/>
                </a:solidFill>
              </a:rPr>
              <a:t>2. Выбор секретаря собрания</a:t>
            </a:r>
          </a:p>
          <a:p>
            <a:r>
              <a:rPr lang="ru-RU" sz="1300" dirty="0">
                <a:solidFill>
                  <a:srgbClr val="1A388E"/>
                </a:solidFill>
              </a:rPr>
              <a:t>3. Выбор счетной комиссии</a:t>
            </a:r>
          </a:p>
          <a:p>
            <a:r>
              <a:rPr lang="ru-RU" sz="1300" dirty="0">
                <a:solidFill>
                  <a:srgbClr val="1A388E"/>
                </a:solidFill>
              </a:rPr>
              <a:t>4. Место хранения протоколов</a:t>
            </a:r>
          </a:p>
          <a:p>
            <a:r>
              <a:rPr lang="ru-RU" sz="1300" dirty="0">
                <a:solidFill>
                  <a:srgbClr val="1A388E"/>
                </a:solidFill>
              </a:rPr>
              <a:t>5. Охрана</a:t>
            </a:r>
          </a:p>
          <a:p>
            <a:r>
              <a:rPr lang="ru-RU" sz="1300" dirty="0">
                <a:solidFill>
                  <a:srgbClr val="1A388E"/>
                </a:solidFill>
              </a:rPr>
              <a:t>6. Заключение договоров аренды</a:t>
            </a:r>
          </a:p>
          <a:p>
            <a:r>
              <a:rPr lang="ru-RU" sz="1300" dirty="0">
                <a:solidFill>
                  <a:srgbClr val="1A388E"/>
                </a:solidFill>
              </a:rPr>
              <a:t>7. </a:t>
            </a:r>
            <a:r>
              <a:rPr lang="ru-RU" sz="1300" dirty="0" smtClean="0">
                <a:solidFill>
                  <a:srgbClr val="1A388E"/>
                </a:solidFill>
              </a:rPr>
              <a:t>Провайдеры</a:t>
            </a:r>
            <a:endParaRPr lang="ru-RU" sz="1300" dirty="0">
              <a:solidFill>
                <a:srgbClr val="1A388E"/>
              </a:solidFill>
            </a:endParaRPr>
          </a:p>
          <a:p>
            <a:r>
              <a:rPr lang="ru-RU" sz="1300" dirty="0">
                <a:solidFill>
                  <a:srgbClr val="1A388E"/>
                </a:solidFill>
              </a:rPr>
              <a:t>8. Ограничение количества провайдеров</a:t>
            </a:r>
          </a:p>
          <a:p>
            <a:r>
              <a:rPr lang="ru-RU" sz="1300" dirty="0">
                <a:solidFill>
                  <a:srgbClr val="1A388E"/>
                </a:solidFill>
              </a:rPr>
              <a:t>9. Целевой фонд от аренды общего имущества</a:t>
            </a:r>
          </a:p>
          <a:p>
            <a:r>
              <a:rPr lang="ru-RU" sz="1300" dirty="0">
                <a:solidFill>
                  <a:srgbClr val="1A388E"/>
                </a:solidFill>
              </a:rPr>
              <a:t>10. Усиление забора</a:t>
            </a:r>
          </a:p>
          <a:p>
            <a:r>
              <a:rPr lang="ru-RU" sz="1300" dirty="0">
                <a:solidFill>
                  <a:srgbClr val="1A388E"/>
                </a:solidFill>
              </a:rPr>
              <a:t>11. Видеонаблюдение</a:t>
            </a:r>
          </a:p>
          <a:p>
            <a:r>
              <a:rPr lang="ru-RU" sz="1300" dirty="0">
                <a:solidFill>
                  <a:srgbClr val="1A388E"/>
                </a:solidFill>
              </a:rPr>
              <a:t>12 Содержание системы видеонаблюдения</a:t>
            </a:r>
          </a:p>
          <a:p>
            <a:r>
              <a:rPr lang="ru-RU" sz="1300" dirty="0">
                <a:solidFill>
                  <a:srgbClr val="1A388E"/>
                </a:solidFill>
              </a:rPr>
              <a:t>13.Реконструкция контейнерной площадки</a:t>
            </a:r>
          </a:p>
          <a:p>
            <a:r>
              <a:rPr lang="ru-RU" sz="1300" dirty="0">
                <a:solidFill>
                  <a:srgbClr val="1A388E"/>
                </a:solidFill>
              </a:rPr>
              <a:t>14. Благоустройство придомовой территории</a:t>
            </a:r>
          </a:p>
          <a:p>
            <a:r>
              <a:rPr lang="ru-RU" sz="1300" dirty="0">
                <a:solidFill>
                  <a:srgbClr val="1A388E"/>
                </a:solidFill>
              </a:rPr>
              <a:t>15. Умный домофон</a:t>
            </a:r>
          </a:p>
          <a:p>
            <a:r>
              <a:rPr lang="ru-RU" sz="1300" dirty="0">
                <a:solidFill>
                  <a:srgbClr val="1A388E"/>
                </a:solidFill>
              </a:rPr>
              <a:t>16. Реконструкция спортивной площадки</a:t>
            </a:r>
          </a:p>
          <a:p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" y="6090196"/>
            <a:ext cx="5795962" cy="814938"/>
          </a:xfrm>
          <a:prstGeom prst="rect">
            <a:avLst/>
          </a:prstGeom>
        </p:spPr>
      </p:pic>
      <p:sp>
        <p:nvSpPr>
          <p:cNvPr id="13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5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45376" y="681647"/>
            <a:ext cx="952055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>
                <a:solidFill>
                  <a:srgbClr val="1A388E"/>
                </a:solidFill>
                <a:latin typeface="Gilroy Bold" panose="00000800000000000000" pitchFamily="50" charset="-52"/>
              </a:rPr>
              <a:t>Как проходит очно-заочное голосование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5377" y="1209588"/>
            <a:ext cx="101704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1300"/>
            </a:pPr>
            <a:r>
              <a:rPr lang="ru-RU" b="1" u="sng" dirty="0">
                <a:solidFill>
                  <a:srgbClr val="FF0000"/>
                </a:solidFill>
              </a:rPr>
              <a:t>Очная часть</a:t>
            </a:r>
          </a:p>
          <a:p>
            <a:pPr marL="251884" indent="-285750">
              <a:spcBef>
                <a:spcPts val="0"/>
              </a:spcBef>
              <a:buSzPts val="12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Встреча с жителями, место проведения, дата и время прописаны в Уведомлении о проведении внеочередного собрания</a:t>
            </a:r>
          </a:p>
          <a:p>
            <a:pPr marL="251884" indent="-285750">
              <a:spcBef>
                <a:spcPts val="0"/>
              </a:spcBef>
              <a:buSzPts val="12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Разбираем вопросы, заполняем бюллетени</a:t>
            </a:r>
          </a:p>
          <a:p>
            <a:pPr>
              <a:spcBef>
                <a:spcPts val="0"/>
              </a:spcBef>
              <a:buSzPts val="1200"/>
            </a:pPr>
            <a:r>
              <a:rPr lang="ru-RU" b="1" u="sng" dirty="0">
                <a:solidFill>
                  <a:srgbClr val="FF0000"/>
                </a:solidFill>
              </a:rPr>
              <a:t>Заочная часть</a:t>
            </a: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Есть время обдумать вопросы</a:t>
            </a:r>
          </a:p>
          <a:p>
            <a:pPr marL="342900" indent="-34290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Заполненный бюллетень 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передайте в управляющую компанию до даты окончания проведения голосования</a:t>
            </a:r>
          </a:p>
          <a:p>
            <a:pPr>
              <a:buClr>
                <a:schemeClr val="dk1"/>
              </a:buClr>
              <a:buSzPts val="1200"/>
            </a:pPr>
            <a:r>
              <a:rPr lang="ru-RU" b="1" u="sng" dirty="0">
                <a:solidFill>
                  <a:srgbClr val="FF0000"/>
                </a:solidFill>
              </a:rPr>
              <a:t>Подведение итого</a:t>
            </a:r>
          </a:p>
          <a:p>
            <a:pPr marL="285750" indent="-285750"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Инициативные жители и сотрудники управляющей компании подведут итоги голосования после завершения собрания</a:t>
            </a:r>
            <a:endParaRPr lang="ru-RU" sz="1700" dirty="0">
              <a:solidFill>
                <a:srgbClr val="949494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2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6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Выбор председателя, секретаря собрания и счетной комиссии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5" y="2008743"/>
            <a:ext cx="10542764" cy="4441788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rgbClr val="1A388E"/>
                </a:solidFill>
              </a:rPr>
              <a:t>Независимо от того, по какому вопросу собирается ОСС, необходимо включать в </a:t>
            </a:r>
            <a:r>
              <a:rPr lang="ru-RU" sz="1200" dirty="0" smtClean="0">
                <a:solidFill>
                  <a:srgbClr val="1A388E"/>
                </a:solidFill>
              </a:rPr>
              <a:t>повестку дня </a:t>
            </a:r>
            <a:r>
              <a:rPr lang="ru-RU" sz="1200" dirty="0">
                <a:solidFill>
                  <a:srgbClr val="1A388E"/>
                </a:solidFill>
              </a:rPr>
              <a:t>три вопроса о выборе: председателя ОСС, секретаря ОСС, счётной комиссии ОСС. Данные рекомендации подтверждает Минстрой РФ в письме от 23.06.2017 № 27787-ОГ/04. Если собственникам не хочется каждый раз  включать эти вопросы в повестку дня, можно не включать. В таком случае на одном из последующих собраний можно включить в повестку вопрос, что выбранные на эти позиции люди сохранят свои должности на определённое время. Например, на год или на следующие несколько лет.</a:t>
            </a:r>
          </a:p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rgbClr val="1A388E"/>
                </a:solidFill>
              </a:rPr>
              <a:t>Никаких требований к кандидатуре председателя, секретаря общего собрания и членам счётной комиссии, и порядку их избрания законодательство не предъявляет. Но всё же избираются они из числа собственников помещений в МКД. Минстрой РФ пояснил, что в состав счётной комиссии могут входить председатель собрания и секретарь, поскольку состав счётной комиссии определяется решением собственников.</a:t>
            </a:r>
            <a:endParaRPr lang="ru-RU" sz="1200" dirty="0">
              <a:solidFill>
                <a:srgbClr val="1A388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7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xmlns="" id="{CC37379B-2D45-47F1-8F8C-0CFAC3673A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0"/>
          <a:stretch/>
        </p:blipFill>
        <p:spPr>
          <a:xfrm>
            <a:off x="7279515" y="1841574"/>
            <a:ext cx="4017750" cy="404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6" y="620730"/>
            <a:ext cx="5052186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Место хранение протокола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5376" y="2008743"/>
            <a:ext cx="5391398" cy="387667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400" dirty="0" smtClean="0">
                <a:solidFill>
                  <a:srgbClr val="1A388E"/>
                </a:solidFill>
              </a:rPr>
              <a:t>Копии протоколов общих собраний и решения собственников помещений в Доме хранятся в офисе управляющей организации.</a:t>
            </a:r>
          </a:p>
          <a:p>
            <a:pPr algn="just"/>
            <a:endParaRPr lang="ru-RU" sz="1400" dirty="0">
              <a:solidFill>
                <a:srgbClr val="1A388E"/>
              </a:solidFill>
            </a:endParaRPr>
          </a:p>
          <a:p>
            <a:pPr algn="just"/>
            <a:endParaRPr lang="ru-RU" sz="1400" dirty="0" smtClean="0">
              <a:solidFill>
                <a:srgbClr val="1A388E"/>
              </a:solidFill>
            </a:endParaRPr>
          </a:p>
          <a:p>
            <a:pPr algn="just"/>
            <a:endParaRPr lang="ru-RU" sz="1400" dirty="0" smtClean="0">
              <a:solidFill>
                <a:srgbClr val="1A388E"/>
              </a:solidFill>
            </a:endParaRPr>
          </a:p>
          <a:p>
            <a:pPr algn="just"/>
            <a:endParaRPr lang="ru-RU" sz="1400" dirty="0">
              <a:solidFill>
                <a:srgbClr val="1A388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8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87" y="0"/>
            <a:ext cx="5198076" cy="6091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4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5375" y="620730"/>
            <a:ext cx="981591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ru-RU" sz="3600" dirty="0" smtClean="0">
                <a:solidFill>
                  <a:srgbClr val="1A388E"/>
                </a:solidFill>
                <a:latin typeface="Gilroy Bold" panose="00000800000000000000" pitchFamily="50" charset="-52"/>
              </a:rPr>
              <a:t>Охрана</a:t>
            </a:r>
            <a:endParaRPr lang="ru-RU" sz="3600" dirty="0">
              <a:solidFill>
                <a:srgbClr val="1A388E"/>
              </a:solidFill>
              <a:latin typeface="Gilroy Bold" panose="000008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8145" y="1066830"/>
            <a:ext cx="10542764" cy="4685041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algn="just"/>
            <a:r>
              <a:rPr lang="ru-RU" sz="1300" dirty="0">
                <a:solidFill>
                  <a:srgbClr val="1A388E"/>
                </a:solidFill>
              </a:rPr>
              <a:t>Работа охранного предприятия в жилом комплексе имеет свою особенную специфику, здесь Заказчиком выступает каждая семья, каждый человек находящийся на территории двора  и проживающий в жилом доме. Собственники квартир в многоэтажных домах помимо самих квартир владеют на праве общедолевой собственности общим имуществом. К общедомовому имуществу относятся помещения общего пользования (лифты, чердаки, подвалы, лестничные клетки, коридоры и </a:t>
            </a:r>
            <a:r>
              <a:rPr lang="ru-RU" sz="1300" dirty="0" err="1">
                <a:solidFill>
                  <a:srgbClr val="1A388E"/>
                </a:solidFill>
              </a:rPr>
              <a:t>т.д</a:t>
            </a:r>
            <a:r>
              <a:rPr lang="ru-RU" sz="1300" dirty="0" smtClean="0">
                <a:solidFill>
                  <a:srgbClr val="1A388E"/>
                </a:solidFill>
              </a:rPr>
              <a:t>).</a:t>
            </a:r>
          </a:p>
          <a:p>
            <a:pPr algn="just"/>
            <a:r>
              <a:rPr lang="ru-RU" sz="1300" dirty="0" smtClean="0">
                <a:solidFill>
                  <a:srgbClr val="1A388E"/>
                </a:solidFill>
              </a:rPr>
              <a:t>Так как управляющая компания ООО УК «Сервис И Комфорт» с Расчет стоимости охранных услуг произведен следующим образом для многоквартирного дома 18/2:</a:t>
            </a:r>
          </a:p>
          <a:p>
            <a:pPr algn="just"/>
            <a:r>
              <a:rPr lang="ru-RU" sz="1300" dirty="0" smtClean="0">
                <a:solidFill>
                  <a:srgbClr val="1A388E"/>
                </a:solidFill>
              </a:rPr>
              <a:t>95000 </a:t>
            </a:r>
            <a:r>
              <a:rPr lang="ru-RU" sz="1300" dirty="0">
                <a:solidFill>
                  <a:srgbClr val="1A388E"/>
                </a:solidFill>
              </a:rPr>
              <a:t>руб. (ежемесячная стоимость одного охранника на </a:t>
            </a:r>
            <a:r>
              <a:rPr lang="ru-RU" sz="1300" dirty="0" smtClean="0">
                <a:solidFill>
                  <a:srgbClr val="1A388E"/>
                </a:solidFill>
              </a:rPr>
              <a:t>объекте без НДС)*</a:t>
            </a:r>
            <a:r>
              <a:rPr lang="ru-RU" sz="1300" dirty="0">
                <a:solidFill>
                  <a:srgbClr val="1A388E"/>
                </a:solidFill>
              </a:rPr>
              <a:t>2 (сотрудника)*1,2 (НДС) /689 (количество квартир 18,18/1,18/2)*144 (количество квартир в 18/2) = 331 руб. с помещения с НДС</a:t>
            </a:r>
            <a:r>
              <a:rPr lang="ru-RU" sz="1300" dirty="0" smtClean="0">
                <a:solidFill>
                  <a:srgbClr val="1A388E"/>
                </a:solidFill>
              </a:rPr>
              <a:t>.</a:t>
            </a:r>
          </a:p>
          <a:p>
            <a:pPr>
              <a:lnSpc>
                <a:spcPct val="115000"/>
              </a:lnSpc>
              <a:buClr>
                <a:srgbClr val="000000"/>
              </a:buClr>
              <a:buSzPts val="900"/>
            </a:pPr>
            <a:r>
              <a:rPr lang="ru-RU" sz="1400" b="1" i="1" u="sng" dirty="0">
                <a:solidFill>
                  <a:srgbClr val="FF0000"/>
                </a:solidFill>
              </a:rPr>
              <a:t>Дополнительные сведения: </a:t>
            </a:r>
          </a:p>
          <a:p>
            <a:pPr marL="285750" indent="-285750">
              <a:lnSpc>
                <a:spcPct val="115000"/>
              </a:lnSpc>
              <a:buClr>
                <a:srgbClr val="000000"/>
              </a:buClr>
              <a:buSzPts val="900"/>
              <a:buFontTx/>
              <a:buChar char="-"/>
            </a:pPr>
            <a:r>
              <a:rPr lang="ru-RU" sz="1400" dirty="0">
                <a:solidFill>
                  <a:srgbClr val="FF0000"/>
                </a:solidFill>
              </a:rPr>
              <a:t>Место нахождение основного поста в служебном помещении расположенном на 1 этаже в 4 </a:t>
            </a:r>
            <a:r>
              <a:rPr lang="ru-RU" sz="1400" dirty="0" smtClean="0">
                <a:solidFill>
                  <a:srgbClr val="FF0000"/>
                </a:solidFill>
              </a:rPr>
              <a:t>подъезде проспекта Успенский,18 .</a:t>
            </a:r>
          </a:p>
          <a:p>
            <a:pPr algn="just"/>
            <a:r>
              <a:rPr lang="ru-RU" sz="1400" b="1" i="1" dirty="0">
                <a:solidFill>
                  <a:srgbClr val="FF0000"/>
                </a:solidFill>
              </a:rPr>
              <a:t>Реализация данного решения и применение </a:t>
            </a:r>
            <a:r>
              <a:rPr lang="ru-RU" sz="1400" b="1" i="1" dirty="0" smtClean="0">
                <a:solidFill>
                  <a:srgbClr val="FF0000"/>
                </a:solidFill>
              </a:rPr>
              <a:t>ежемесячного сбора </a:t>
            </a:r>
            <a:r>
              <a:rPr lang="ru-RU" sz="1400" b="1" i="1" dirty="0">
                <a:solidFill>
                  <a:srgbClr val="FF0000"/>
                </a:solidFill>
              </a:rPr>
              <a:t>возможно после принятия участия в голосовании и положительного решения собственников по данному вопросу многоквартирных домов проспект Успенский, 18, 18/1, 18/2</a:t>
            </a:r>
          </a:p>
          <a:p>
            <a:pPr algn="just"/>
            <a:r>
              <a:rPr lang="ru-RU" sz="1400" b="1" i="1" u="sng" dirty="0" smtClean="0">
                <a:solidFill>
                  <a:srgbClr val="1A388E"/>
                </a:solidFill>
              </a:rPr>
              <a:t>Что делает охрана на объекте?</a:t>
            </a:r>
            <a:endParaRPr lang="ru-RU" sz="1400" b="1" i="1" u="sng" dirty="0">
              <a:solidFill>
                <a:srgbClr val="1A388E"/>
              </a:solidFill>
            </a:endParaRPr>
          </a:p>
          <a:p>
            <a:r>
              <a:rPr lang="ru-RU" sz="1400" dirty="0" smtClean="0">
                <a:solidFill>
                  <a:srgbClr val="1A388E"/>
                </a:solidFill>
              </a:rPr>
              <a:t>Обходят </a:t>
            </a:r>
            <a:r>
              <a:rPr lang="ru-RU" sz="1400" dirty="0">
                <a:solidFill>
                  <a:srgbClr val="1A388E"/>
                </a:solidFill>
              </a:rPr>
              <a:t>подъезды и МОП.</a:t>
            </a:r>
          </a:p>
          <a:p>
            <a:r>
              <a:rPr lang="ru-RU" sz="1400" dirty="0">
                <a:solidFill>
                  <a:srgbClr val="1A388E"/>
                </a:solidFill>
              </a:rPr>
              <a:t>- Отслеживают порядок по камерам.</a:t>
            </a:r>
          </a:p>
          <a:p>
            <a:pPr>
              <a:lnSpc>
                <a:spcPts val="2175"/>
              </a:lnSpc>
            </a:pPr>
            <a:r>
              <a:rPr lang="ru-RU" sz="1400" dirty="0">
                <a:solidFill>
                  <a:srgbClr val="1A388E"/>
                </a:solidFill>
              </a:rPr>
              <a:t>- Патрулируют территорию.</a:t>
            </a:r>
          </a:p>
          <a:p>
            <a:r>
              <a:rPr lang="ru-RU" sz="1400" dirty="0">
                <a:solidFill>
                  <a:srgbClr val="1A388E"/>
                </a:solidFill>
              </a:rPr>
              <a:t>- Задержание до приезда полиции лиц</a:t>
            </a:r>
          </a:p>
          <a:p>
            <a:r>
              <a:rPr lang="ru-RU" sz="1400" dirty="0">
                <a:solidFill>
                  <a:srgbClr val="1A388E"/>
                </a:solidFill>
              </a:rPr>
              <a:t>совершивших правонарушение.</a:t>
            </a:r>
          </a:p>
          <a:p>
            <a:r>
              <a:rPr lang="ru-RU" sz="1400" dirty="0">
                <a:solidFill>
                  <a:srgbClr val="1A388E"/>
                </a:solidFill>
              </a:rPr>
              <a:t>- Работа с жителями по недопущению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нарушения режима тишины.</a:t>
            </a:r>
          </a:p>
          <a:p>
            <a:r>
              <a:rPr lang="ru-RU" sz="1400" dirty="0">
                <a:solidFill>
                  <a:srgbClr val="1A388E"/>
                </a:solidFill>
              </a:rPr>
              <a:t>- Предотвращение противоправных действий </a:t>
            </a:r>
          </a:p>
          <a:p>
            <a:r>
              <a:rPr lang="ru-RU" sz="1400" dirty="0">
                <a:solidFill>
                  <a:srgbClr val="1A388E"/>
                </a:solidFill>
              </a:rPr>
              <a:t>по отношению к общедомовому </a:t>
            </a:r>
            <a:endParaRPr lang="ru-RU" sz="1400" dirty="0" smtClean="0">
              <a:solidFill>
                <a:srgbClr val="1A388E"/>
              </a:solidFill>
            </a:endParaRPr>
          </a:p>
          <a:p>
            <a:r>
              <a:rPr lang="ru-RU" sz="1400" dirty="0" smtClean="0">
                <a:solidFill>
                  <a:srgbClr val="1A388E"/>
                </a:solidFill>
              </a:rPr>
              <a:t>имуществу</a:t>
            </a:r>
            <a:r>
              <a:rPr lang="ru-RU" sz="1400" dirty="0">
                <a:solidFill>
                  <a:srgbClr val="1A388E"/>
                </a:solidFill>
              </a:rPr>
              <a:t>.  </a:t>
            </a:r>
          </a:p>
          <a:p>
            <a:endParaRPr lang="ru-RU" sz="900" dirty="0">
              <a:solidFill>
                <a:srgbClr val="38475B"/>
              </a:solidFill>
              <a:latin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43062"/>
            <a:ext cx="5795962" cy="814938"/>
          </a:xfrm>
          <a:prstGeom prst="rect">
            <a:avLst/>
          </a:prstGeom>
        </p:spPr>
      </p:pic>
      <p:sp>
        <p:nvSpPr>
          <p:cNvPr id="10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329372" y="6356350"/>
            <a:ext cx="656048" cy="365125"/>
          </a:xfrm>
        </p:spPr>
        <p:txBody>
          <a:bodyPr/>
          <a:lstStyle/>
          <a:p>
            <a:pPr algn="ctr"/>
            <a:fld id="{B44061AE-D237-4806-8080-B71D8F02D5F7}" type="slidenum">
              <a:rPr lang="ru-RU" smtClean="0">
                <a:solidFill>
                  <a:schemeClr val="bg1"/>
                </a:solidFill>
                <a:latin typeface="Gilroy Medium" panose="00000600000000000000" pitchFamily="50" charset="-52"/>
              </a:rPr>
              <a:pPr algn="ctr"/>
              <a:t>9</a:t>
            </a:fld>
            <a:endParaRPr lang="ru-RU" dirty="0">
              <a:solidFill>
                <a:schemeClr val="bg1"/>
              </a:solidFill>
              <a:latin typeface="Gilroy Medium" panose="00000600000000000000" pitchFamily="50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51" y="6170316"/>
            <a:ext cx="485434" cy="83206"/>
          </a:xfrm>
          <a:prstGeom prst="rect">
            <a:avLst/>
          </a:prstGeom>
        </p:spPr>
      </p:pic>
      <p:pic>
        <p:nvPicPr>
          <p:cNvPr id="7" name="Picture 28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8450" y="4124062"/>
            <a:ext cx="2035278" cy="1544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62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Gilroy">
      <a:majorFont>
        <a:latin typeface="Gilroy Bold"/>
        <a:ea typeface=""/>
        <a:cs typeface=""/>
      </a:majorFont>
      <a:minorFont>
        <a:latin typeface="Gilroy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2406</TotalTime>
  <Words>1659</Words>
  <Application>Microsoft Office PowerPoint</Application>
  <PresentationFormat>Произвольный</PresentationFormat>
  <Paragraphs>196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Times New Roman</vt:lpstr>
      <vt:lpstr>Calibri</vt:lpstr>
      <vt:lpstr>Verdana</vt:lpstr>
      <vt:lpstr>Gilroy</vt:lpstr>
      <vt:lpstr>Gilroy Bold</vt:lpstr>
      <vt:lpstr>DIN Pro Cond Medium</vt:lpstr>
      <vt:lpstr>Gilroy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aanisimov</dc:creator>
  <cp:lastModifiedBy>Компьютер</cp:lastModifiedBy>
  <cp:revision>161</cp:revision>
  <dcterms:created xsi:type="dcterms:W3CDTF">2022-02-15T11:44:49Z</dcterms:created>
  <dcterms:modified xsi:type="dcterms:W3CDTF">2022-09-19T11:02:25Z</dcterms:modified>
</cp:coreProperties>
</file>